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65" r:id="rId2"/>
  </p:sldMasterIdLst>
  <p:notesMasterIdLst>
    <p:notesMasterId r:id="rId79"/>
  </p:notesMasterIdLst>
  <p:handoutMasterIdLst>
    <p:handoutMasterId r:id="rId80"/>
  </p:handoutMasterIdLst>
  <p:sldIdLst>
    <p:sldId id="1314" r:id="rId3"/>
    <p:sldId id="1324" r:id="rId4"/>
    <p:sldId id="1346" r:id="rId5"/>
    <p:sldId id="1416" r:id="rId6"/>
    <p:sldId id="1342" r:id="rId7"/>
    <p:sldId id="1332" r:id="rId8"/>
    <p:sldId id="1417" r:id="rId9"/>
    <p:sldId id="1418" r:id="rId10"/>
    <p:sldId id="1419" r:id="rId11"/>
    <p:sldId id="1335" r:id="rId12"/>
    <p:sldId id="1421" r:id="rId13"/>
    <p:sldId id="1422" r:id="rId14"/>
    <p:sldId id="1424" r:id="rId15"/>
    <p:sldId id="1423" r:id="rId16"/>
    <p:sldId id="1425" r:id="rId17"/>
    <p:sldId id="273" r:id="rId18"/>
    <p:sldId id="274" r:id="rId19"/>
    <p:sldId id="270" r:id="rId20"/>
    <p:sldId id="278" r:id="rId21"/>
    <p:sldId id="1429" r:id="rId22"/>
    <p:sldId id="1426" r:id="rId23"/>
    <p:sldId id="1428" r:id="rId24"/>
    <p:sldId id="1427" r:id="rId25"/>
    <p:sldId id="1430" r:id="rId26"/>
    <p:sldId id="1431" r:id="rId27"/>
    <p:sldId id="1433" r:id="rId28"/>
    <p:sldId id="1434" r:id="rId29"/>
    <p:sldId id="1463" r:id="rId30"/>
    <p:sldId id="1435" r:id="rId31"/>
    <p:sldId id="1464" r:id="rId32"/>
    <p:sldId id="1465" r:id="rId33"/>
    <p:sldId id="279" r:id="rId34"/>
    <p:sldId id="1466" r:id="rId35"/>
    <p:sldId id="1467" r:id="rId36"/>
    <p:sldId id="1468" r:id="rId37"/>
    <p:sldId id="1469" r:id="rId38"/>
    <p:sldId id="1470" r:id="rId39"/>
    <p:sldId id="1471" r:id="rId40"/>
    <p:sldId id="1472" r:id="rId41"/>
    <p:sldId id="1473" r:id="rId42"/>
    <p:sldId id="1474" r:id="rId43"/>
    <p:sldId id="1475" r:id="rId44"/>
    <p:sldId id="1476" r:id="rId45"/>
    <p:sldId id="1477" r:id="rId46"/>
    <p:sldId id="1478" r:id="rId47"/>
    <p:sldId id="258" r:id="rId48"/>
    <p:sldId id="1440" r:id="rId49"/>
    <p:sldId id="1441" r:id="rId50"/>
    <p:sldId id="275" r:id="rId51"/>
    <p:sldId id="1442" r:id="rId52"/>
    <p:sldId id="1443" r:id="rId53"/>
    <p:sldId id="1444" r:id="rId54"/>
    <p:sldId id="1445" r:id="rId55"/>
    <p:sldId id="1446" r:id="rId56"/>
    <p:sldId id="1447" r:id="rId57"/>
    <p:sldId id="1448" r:id="rId58"/>
    <p:sldId id="1449" r:id="rId59"/>
    <p:sldId id="1450" r:id="rId60"/>
    <p:sldId id="1451" r:id="rId61"/>
    <p:sldId id="1452" r:id="rId62"/>
    <p:sldId id="1453" r:id="rId63"/>
    <p:sldId id="280" r:id="rId64"/>
    <p:sldId id="281" r:id="rId65"/>
    <p:sldId id="282" r:id="rId66"/>
    <p:sldId id="283" r:id="rId67"/>
    <p:sldId id="1454" r:id="rId68"/>
    <p:sldId id="1455" r:id="rId69"/>
    <p:sldId id="1457" r:id="rId70"/>
    <p:sldId id="1456" r:id="rId71"/>
    <p:sldId id="1458" r:id="rId72"/>
    <p:sldId id="1461" r:id="rId73"/>
    <p:sldId id="1459" r:id="rId74"/>
    <p:sldId id="1460" r:id="rId75"/>
    <p:sldId id="1462" r:id="rId76"/>
    <p:sldId id="1436" r:id="rId77"/>
    <p:sldId id="1356" r:id="rId78"/>
  </p:sldIdLst>
  <p:sldSz cx="9144000" cy="6858000" type="screen4x3"/>
  <p:notesSz cx="7010400" cy="9236075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sz="40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sz="40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sz="40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sz="40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sz="40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40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40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40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40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C7CF0B3-D5F9-2949-AEC1-83D06687FB59}">
          <p14:sldIdLst>
            <p14:sldId id="1314"/>
            <p14:sldId id="1324"/>
            <p14:sldId id="1346"/>
            <p14:sldId id="1416"/>
            <p14:sldId id="1342"/>
            <p14:sldId id="1332"/>
            <p14:sldId id="1417"/>
            <p14:sldId id="1418"/>
            <p14:sldId id="1419"/>
            <p14:sldId id="1335"/>
            <p14:sldId id="1421"/>
            <p14:sldId id="1422"/>
            <p14:sldId id="1424"/>
            <p14:sldId id="1423"/>
            <p14:sldId id="1425"/>
            <p14:sldId id="273"/>
            <p14:sldId id="274"/>
            <p14:sldId id="270"/>
            <p14:sldId id="278"/>
            <p14:sldId id="1429"/>
            <p14:sldId id="1426"/>
            <p14:sldId id="1428"/>
            <p14:sldId id="1427"/>
            <p14:sldId id="1430"/>
            <p14:sldId id="1431"/>
            <p14:sldId id="1433"/>
            <p14:sldId id="1434"/>
            <p14:sldId id="1463"/>
            <p14:sldId id="1435"/>
            <p14:sldId id="1464"/>
            <p14:sldId id="1465"/>
            <p14:sldId id="279"/>
            <p14:sldId id="1466"/>
            <p14:sldId id="1467"/>
            <p14:sldId id="1468"/>
            <p14:sldId id="1469"/>
            <p14:sldId id="1470"/>
            <p14:sldId id="1471"/>
            <p14:sldId id="1472"/>
            <p14:sldId id="1473"/>
            <p14:sldId id="1474"/>
            <p14:sldId id="1475"/>
            <p14:sldId id="1476"/>
            <p14:sldId id="1477"/>
            <p14:sldId id="1478"/>
            <p14:sldId id="258"/>
            <p14:sldId id="1440"/>
            <p14:sldId id="1441"/>
            <p14:sldId id="275"/>
            <p14:sldId id="1442"/>
            <p14:sldId id="1443"/>
            <p14:sldId id="1444"/>
            <p14:sldId id="1445"/>
            <p14:sldId id="1446"/>
            <p14:sldId id="1447"/>
            <p14:sldId id="1448"/>
            <p14:sldId id="1449"/>
            <p14:sldId id="1450"/>
            <p14:sldId id="1451"/>
            <p14:sldId id="1452"/>
            <p14:sldId id="1453"/>
            <p14:sldId id="280"/>
            <p14:sldId id="281"/>
            <p14:sldId id="282"/>
            <p14:sldId id="283"/>
            <p14:sldId id="1454"/>
            <p14:sldId id="1455"/>
            <p14:sldId id="1457"/>
            <p14:sldId id="1456"/>
            <p14:sldId id="1458"/>
            <p14:sldId id="1461"/>
            <p14:sldId id="1459"/>
            <p14:sldId id="1460"/>
            <p14:sldId id="1462"/>
            <p14:sldId id="1436"/>
            <p14:sldId id="1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66FF33"/>
    <a:srgbClr val="E2E200"/>
    <a:srgbClr val="B7CFCE"/>
    <a:srgbClr val="000066"/>
    <a:srgbClr val="080808"/>
    <a:srgbClr val="B48900"/>
    <a:srgbClr val="008000"/>
    <a:srgbClr val="FF9999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25" autoAdjust="0"/>
    <p:restoredTop sz="96374" autoAdjust="0"/>
  </p:normalViewPr>
  <p:slideViewPr>
    <p:cSldViewPr>
      <p:cViewPr varScale="1">
        <p:scale>
          <a:sx n="113" d="100"/>
          <a:sy n="113" d="100"/>
        </p:scale>
        <p:origin x="1812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96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2232" y="-102"/>
      </p:cViewPr>
      <p:guideLst>
        <p:guide orient="horz" pos="2909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36623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2" tIns="45775" rIns="91552" bIns="45775" numCol="1" anchor="t" anchorCtr="0" compatLnSpc="1">
            <a:prstTxWarp prst="textNoShape">
              <a:avLst/>
            </a:prstTxWarp>
          </a:bodyPr>
          <a:lstStyle>
            <a:lvl1pPr algn="l" defTabSz="916045">
              <a:defRPr sz="1100" b="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16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2257" y="1"/>
            <a:ext cx="3036623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2" tIns="45775" rIns="91552" bIns="45775" numCol="1" anchor="t" anchorCtr="0" compatLnSpc="1">
            <a:prstTxWarp prst="textNoShape">
              <a:avLst/>
            </a:prstTxWarp>
          </a:bodyPr>
          <a:lstStyle>
            <a:lvl1pPr defTabSz="916045">
              <a:defRPr sz="1100" b="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16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8771829"/>
            <a:ext cx="3036623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2" tIns="45775" rIns="91552" bIns="45775" numCol="1" anchor="b" anchorCtr="0" compatLnSpc="1">
            <a:prstTxWarp prst="textNoShape">
              <a:avLst/>
            </a:prstTxWarp>
          </a:bodyPr>
          <a:lstStyle>
            <a:lvl1pPr algn="l" defTabSz="916045">
              <a:defRPr sz="1100" b="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16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2257" y="8771829"/>
            <a:ext cx="3036623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2" tIns="45775" rIns="91552" bIns="45775" numCol="1" anchor="b" anchorCtr="0" compatLnSpc="1">
            <a:prstTxWarp prst="textNoShape">
              <a:avLst/>
            </a:prstTxWarp>
          </a:bodyPr>
          <a:lstStyle>
            <a:lvl1pPr defTabSz="916045">
              <a:defRPr sz="1100" b="0">
                <a:latin typeface="Arial" pitchFamily="34" charset="0"/>
              </a:defRPr>
            </a:lvl1pPr>
          </a:lstStyle>
          <a:p>
            <a:pPr>
              <a:defRPr/>
            </a:pPr>
            <a:fld id="{CD55FDD6-10A5-42B0-85AC-A78DCFFC7A7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6898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36623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61" tIns="46531" rIns="93061" bIns="46531" numCol="1" anchor="t" anchorCtr="0" compatLnSpc="1">
            <a:prstTxWarp prst="textNoShape">
              <a:avLst/>
            </a:prstTxWarp>
          </a:bodyPr>
          <a:lstStyle>
            <a:lvl1pPr algn="l" defTabSz="929806">
              <a:defRPr sz="1100" b="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2257" y="1"/>
            <a:ext cx="3036623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61" tIns="46531" rIns="93061" bIns="46531" numCol="1" anchor="t" anchorCtr="0" compatLnSpc="1">
            <a:prstTxWarp prst="textNoShape">
              <a:avLst/>
            </a:prstTxWarp>
          </a:bodyPr>
          <a:lstStyle>
            <a:lvl1pPr defTabSz="929806">
              <a:defRPr sz="1100" b="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5388" y="693738"/>
            <a:ext cx="4618037" cy="34623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346" y="4387443"/>
            <a:ext cx="5607712" cy="4156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61" tIns="46531" rIns="93061" bIns="465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8771829"/>
            <a:ext cx="3036623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61" tIns="46531" rIns="93061" bIns="46531" numCol="1" anchor="b" anchorCtr="0" compatLnSpc="1">
            <a:prstTxWarp prst="textNoShape">
              <a:avLst/>
            </a:prstTxWarp>
          </a:bodyPr>
          <a:lstStyle>
            <a:lvl1pPr algn="l" defTabSz="929806">
              <a:defRPr sz="1100" b="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2257" y="8771829"/>
            <a:ext cx="3036623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61" tIns="46531" rIns="93061" bIns="46531" numCol="1" anchor="b" anchorCtr="0" compatLnSpc="1">
            <a:prstTxWarp prst="textNoShape">
              <a:avLst/>
            </a:prstTxWarp>
          </a:bodyPr>
          <a:lstStyle>
            <a:lvl1pPr defTabSz="929806">
              <a:defRPr sz="1100" b="0">
                <a:latin typeface="Arial" pitchFamily="34" charset="0"/>
              </a:defRPr>
            </a:lvl1pPr>
          </a:lstStyle>
          <a:p>
            <a:pPr>
              <a:defRPr/>
            </a:pPr>
            <a:fld id="{E41B553B-741E-4F8F-94A4-0D19498BE0B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149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18075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3982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050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842765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7925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74545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68176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8:notes"/>
          <p:cNvSpPr txBox="1">
            <a:spLocks noGrp="1"/>
          </p:cNvSpPr>
          <p:nvPr>
            <p:ph type="sldNum" idx="12"/>
          </p:nvPr>
        </p:nvSpPr>
        <p:spPr>
          <a:xfrm>
            <a:off x="3899071" y="8831264"/>
            <a:ext cx="2982742" cy="465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400" tIns="0" rIns="1940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z="1000" b="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fld>
            <a:endParaRPr sz="1000" b="0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9" name="Google Shape;30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7125" y="703263"/>
            <a:ext cx="4629150" cy="3473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0" name="Google Shape;310;p18:notes"/>
          <p:cNvSpPr txBox="1">
            <a:spLocks noGrp="1"/>
          </p:cNvSpPr>
          <p:nvPr>
            <p:ph type="body" idx="1"/>
          </p:nvPr>
        </p:nvSpPr>
        <p:spPr>
          <a:xfrm>
            <a:off x="917887" y="4416426"/>
            <a:ext cx="504604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800" tIns="46900" rIns="93800" bIns="46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9:notes"/>
          <p:cNvSpPr txBox="1">
            <a:spLocks noGrp="1"/>
          </p:cNvSpPr>
          <p:nvPr>
            <p:ph type="sldNum" idx="12"/>
          </p:nvPr>
        </p:nvSpPr>
        <p:spPr>
          <a:xfrm>
            <a:off x="3899071" y="8831264"/>
            <a:ext cx="2982742" cy="465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400" tIns="0" rIns="1940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z="1000" b="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fld>
            <a:endParaRPr sz="1000" b="0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6" name="Google Shape;34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7125" y="703263"/>
            <a:ext cx="4629150" cy="3473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7" name="Google Shape;347;p19:notes"/>
          <p:cNvSpPr txBox="1">
            <a:spLocks noGrp="1"/>
          </p:cNvSpPr>
          <p:nvPr>
            <p:ph type="body" idx="1"/>
          </p:nvPr>
        </p:nvSpPr>
        <p:spPr>
          <a:xfrm>
            <a:off x="917887" y="4416426"/>
            <a:ext cx="504604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800" tIns="46900" rIns="93800" bIns="46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7125" y="703263"/>
            <a:ext cx="4629150" cy="3473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7" name="Google Shape;267;p15:notes"/>
          <p:cNvSpPr txBox="1">
            <a:spLocks noGrp="1"/>
          </p:cNvSpPr>
          <p:nvPr>
            <p:ph type="body" idx="1"/>
          </p:nvPr>
        </p:nvSpPr>
        <p:spPr>
          <a:xfrm>
            <a:off x="917887" y="4416426"/>
            <a:ext cx="504604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800" tIns="46900" rIns="93800" bIns="46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8" name="Google Shape;268;p15:notes"/>
          <p:cNvSpPr txBox="1">
            <a:spLocks noGrp="1"/>
          </p:cNvSpPr>
          <p:nvPr>
            <p:ph type="sldNum" idx="12"/>
          </p:nvPr>
        </p:nvSpPr>
        <p:spPr>
          <a:xfrm>
            <a:off x="3899071" y="8831264"/>
            <a:ext cx="2982742" cy="465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400" tIns="0" rIns="1940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z="1000" b="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fld>
            <a:endParaRPr sz="1000" b="0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7125" y="703263"/>
            <a:ext cx="4629150" cy="3473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6" name="Google Shape;436;p55:notes"/>
          <p:cNvSpPr txBox="1">
            <a:spLocks noGrp="1"/>
          </p:cNvSpPr>
          <p:nvPr>
            <p:ph type="body" idx="1"/>
          </p:nvPr>
        </p:nvSpPr>
        <p:spPr>
          <a:xfrm>
            <a:off x="917887" y="4416426"/>
            <a:ext cx="504604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800" tIns="46900" rIns="93800" bIns="469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437" name="Google Shape;437;p55:notes"/>
          <p:cNvSpPr txBox="1">
            <a:spLocks noGrp="1"/>
          </p:cNvSpPr>
          <p:nvPr>
            <p:ph type="sldNum" idx="12"/>
          </p:nvPr>
        </p:nvSpPr>
        <p:spPr>
          <a:xfrm>
            <a:off x="3899071" y="8831264"/>
            <a:ext cx="2982742" cy="465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400" tIns="0" rIns="1940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</a:t>
            </a:fld>
            <a:endParaRPr sz="1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299896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042297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45007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7125" y="703263"/>
            <a:ext cx="4629150" cy="3473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7" name="Google Shape;267;p15:notes"/>
          <p:cNvSpPr txBox="1">
            <a:spLocks noGrp="1"/>
          </p:cNvSpPr>
          <p:nvPr>
            <p:ph type="body" idx="1"/>
          </p:nvPr>
        </p:nvSpPr>
        <p:spPr>
          <a:xfrm>
            <a:off x="917887" y="4416426"/>
            <a:ext cx="504604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800" tIns="46900" rIns="93800" bIns="46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8" name="Google Shape;268;p15:notes"/>
          <p:cNvSpPr txBox="1">
            <a:spLocks noGrp="1"/>
          </p:cNvSpPr>
          <p:nvPr>
            <p:ph type="sldNum" idx="12"/>
          </p:nvPr>
        </p:nvSpPr>
        <p:spPr>
          <a:xfrm>
            <a:off x="3899071" y="8831264"/>
            <a:ext cx="2982742" cy="465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400" tIns="0" rIns="1940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z="1000" b="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</a:t>
            </a:fld>
            <a:endParaRPr sz="1000" b="0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907630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23224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50233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7125" y="703263"/>
            <a:ext cx="4629150" cy="3473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6" name="Google Shape;436;p55:notes"/>
          <p:cNvSpPr txBox="1">
            <a:spLocks noGrp="1"/>
          </p:cNvSpPr>
          <p:nvPr>
            <p:ph type="body" idx="1"/>
          </p:nvPr>
        </p:nvSpPr>
        <p:spPr>
          <a:xfrm>
            <a:off x="917887" y="4416426"/>
            <a:ext cx="504604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800" tIns="46900" rIns="93800" bIns="469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437" name="Google Shape;437;p55:notes"/>
          <p:cNvSpPr txBox="1">
            <a:spLocks noGrp="1"/>
          </p:cNvSpPr>
          <p:nvPr>
            <p:ph type="sldNum" idx="12"/>
          </p:nvPr>
        </p:nvSpPr>
        <p:spPr>
          <a:xfrm>
            <a:off x="3899071" y="8831264"/>
            <a:ext cx="2982742" cy="465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400" tIns="0" rIns="1940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</a:t>
            </a:fld>
            <a:endParaRPr sz="1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915304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764402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38366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7125" y="703263"/>
            <a:ext cx="4629150" cy="3473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4" name="Google Shape;664;p17:notes"/>
          <p:cNvSpPr txBox="1">
            <a:spLocks noGrp="1"/>
          </p:cNvSpPr>
          <p:nvPr>
            <p:ph type="body" idx="1"/>
          </p:nvPr>
        </p:nvSpPr>
        <p:spPr>
          <a:xfrm>
            <a:off x="917887" y="4416426"/>
            <a:ext cx="504604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800" tIns="46900" rIns="93800" bIns="46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5" name="Google Shape;665;p17:notes"/>
          <p:cNvSpPr txBox="1">
            <a:spLocks noGrp="1"/>
          </p:cNvSpPr>
          <p:nvPr>
            <p:ph type="sldNum" idx="12"/>
          </p:nvPr>
        </p:nvSpPr>
        <p:spPr>
          <a:xfrm>
            <a:off x="3899071" y="8831264"/>
            <a:ext cx="2982742" cy="465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400" tIns="0" rIns="1940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z="1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sz="1000" b="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0040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843587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769032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90625" y="703263"/>
            <a:ext cx="4630738" cy="3473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7" name="Google Shape;457;p24:notes"/>
          <p:cNvSpPr txBox="1">
            <a:spLocks noGrp="1"/>
          </p:cNvSpPr>
          <p:nvPr>
            <p:ph type="body" idx="1"/>
          </p:nvPr>
        </p:nvSpPr>
        <p:spPr>
          <a:xfrm>
            <a:off x="935038" y="4416425"/>
            <a:ext cx="5140325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800" tIns="46900" rIns="93800" bIns="46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Running Fix:</a:t>
            </a:r>
            <a:r>
              <a:rPr lang="en-US"/>
              <a:t> Done when only 1 navigation aid is available. Completed by taking 3 fixes over successive fix intervals based on your DRs.</a:t>
            </a:r>
            <a:endParaRPr b="1"/>
          </a:p>
        </p:txBody>
      </p:sp>
      <p:sp>
        <p:nvSpPr>
          <p:cNvPr id="458" name="Google Shape;458;p24:notes"/>
          <p:cNvSpPr txBox="1">
            <a:spLocks noGrp="1"/>
          </p:cNvSpPr>
          <p:nvPr>
            <p:ph type="sldNum" idx="12"/>
          </p:nvPr>
        </p:nvSpPr>
        <p:spPr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400" tIns="0" rIns="1940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z="1000" b="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32</a:t>
            </a:fld>
            <a:endParaRPr sz="1000" b="0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09857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85620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30546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85452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443275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857453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39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10000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4388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1137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069122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014258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69884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599162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77969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90625" y="703263"/>
            <a:ext cx="4630738" cy="3473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7" name="Google Shape;107;p3:notes"/>
          <p:cNvSpPr txBox="1">
            <a:spLocks noGrp="1"/>
          </p:cNvSpPr>
          <p:nvPr>
            <p:ph type="body" idx="1"/>
          </p:nvPr>
        </p:nvSpPr>
        <p:spPr>
          <a:xfrm>
            <a:off x="935038" y="4416425"/>
            <a:ext cx="5140325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800" tIns="46900" rIns="93800" bIns="46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Teaching Points: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rabicParenR"/>
            </a:pPr>
            <a:r>
              <a:rPr lang="en-US"/>
              <a:t>Read along the Meridian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rabicParenR"/>
            </a:pPr>
            <a:r>
              <a:rPr lang="en-US"/>
              <a:t>Visual Fixes are circles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rabicParenR"/>
            </a:pPr>
            <a:r>
              <a:rPr lang="en-US"/>
              <a:t>Optimal spread of LOP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rabicParenR"/>
            </a:pPr>
            <a:r>
              <a:rPr lang="en-US"/>
              <a:t>When should we take another fix based on the water we are in? (NAVDORM)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rabicParenR"/>
            </a:pPr>
            <a:r>
              <a:rPr lang="en-US"/>
              <a:t>After every fix we need to DR…Leads you into Dead Reckoning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rabicParenR"/>
            </a:pPr>
            <a:r>
              <a:rPr lang="en-US"/>
              <a:t>Purpose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rabicParenR"/>
            </a:pPr>
            <a:r>
              <a:rPr lang="en-US"/>
              <a:t>6 Rules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rabicParenR"/>
            </a:pPr>
            <a:r>
              <a:rPr lang="en-US"/>
              <a:t>How to plot….leads into 3 min rule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3:notes"/>
          <p:cNvSpPr txBox="1">
            <a:spLocks noGrp="1"/>
          </p:cNvSpPr>
          <p:nvPr>
            <p:ph type="sldNum" idx="12"/>
          </p:nvPr>
        </p:nvSpPr>
        <p:spPr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400" tIns="0" rIns="1940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z="10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46</a:t>
            </a:fld>
            <a:endParaRPr sz="10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8:notes"/>
          <p:cNvSpPr txBox="1">
            <a:spLocks noGrp="1"/>
          </p:cNvSpPr>
          <p:nvPr>
            <p:ph type="body" idx="1"/>
          </p:nvPr>
        </p:nvSpPr>
        <p:spPr>
          <a:xfrm>
            <a:off x="935038" y="4416425"/>
            <a:ext cx="5140325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800" tIns="46900" rIns="93800" bIns="46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" name="Google Shape;38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90625" y="703263"/>
            <a:ext cx="4630738" cy="3473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90625" y="703263"/>
            <a:ext cx="4630738" cy="3473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3" name="Google Shape;393;p19:notes"/>
          <p:cNvSpPr txBox="1">
            <a:spLocks noGrp="1"/>
          </p:cNvSpPr>
          <p:nvPr>
            <p:ph type="body" idx="1"/>
          </p:nvPr>
        </p:nvSpPr>
        <p:spPr>
          <a:xfrm>
            <a:off x="935038" y="4416425"/>
            <a:ext cx="5140325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800" tIns="46900" rIns="93800" bIns="46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p19:notes"/>
          <p:cNvSpPr txBox="1">
            <a:spLocks noGrp="1"/>
          </p:cNvSpPr>
          <p:nvPr>
            <p:ph type="sldNum" idx="12"/>
          </p:nvPr>
        </p:nvSpPr>
        <p:spPr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400" tIns="0" rIns="1940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z="1000" b="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48</a:t>
            </a:fld>
            <a:endParaRPr sz="1000" b="0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90625" y="703263"/>
            <a:ext cx="4630738" cy="3473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9" name="Google Shape;409;p20:notes"/>
          <p:cNvSpPr txBox="1">
            <a:spLocks noGrp="1"/>
          </p:cNvSpPr>
          <p:nvPr>
            <p:ph type="body" idx="1"/>
          </p:nvPr>
        </p:nvSpPr>
        <p:spPr>
          <a:xfrm>
            <a:off x="935038" y="4416425"/>
            <a:ext cx="5140325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800" tIns="46900" rIns="93800" bIns="46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Teaching Points: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rabicParenR"/>
            </a:pPr>
            <a:r>
              <a:rPr lang="en-US"/>
              <a:t>Read along the Meridian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rabicParenR"/>
            </a:pPr>
            <a:r>
              <a:rPr lang="en-US"/>
              <a:t>Visual Fixes are circles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rabicParenR"/>
            </a:pPr>
            <a:r>
              <a:rPr lang="en-US"/>
              <a:t>Optimal spread of LOP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rabicParenR"/>
            </a:pPr>
            <a:r>
              <a:rPr lang="en-US"/>
              <a:t>When should we take another fix based on the water we are in? (NAVDORM)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rabicParenR"/>
            </a:pPr>
            <a:r>
              <a:rPr lang="en-US"/>
              <a:t>After every fix we need to DR…Leads you into Dead Reckoning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rabicParenR"/>
            </a:pPr>
            <a:r>
              <a:rPr lang="en-US"/>
              <a:t>Purpose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rabicParenR"/>
            </a:pPr>
            <a:r>
              <a:rPr lang="en-US"/>
              <a:t>6 Rules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rabicParenR"/>
            </a:pPr>
            <a:r>
              <a:rPr lang="en-US"/>
              <a:t>How to plot….leads into 3 min rule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0" name="Google Shape;410;p20:notes"/>
          <p:cNvSpPr txBox="1">
            <a:spLocks noGrp="1"/>
          </p:cNvSpPr>
          <p:nvPr>
            <p:ph type="sldNum" idx="12"/>
          </p:nvPr>
        </p:nvSpPr>
        <p:spPr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400" tIns="0" rIns="1940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z="1000" b="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49</a:t>
            </a:fld>
            <a:endParaRPr sz="1000" b="0"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90625" y="703263"/>
            <a:ext cx="4630738" cy="3473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8" name="Google Shape;418;p21:notes"/>
          <p:cNvSpPr txBox="1">
            <a:spLocks noGrp="1"/>
          </p:cNvSpPr>
          <p:nvPr>
            <p:ph type="body" idx="1"/>
          </p:nvPr>
        </p:nvSpPr>
        <p:spPr>
          <a:xfrm>
            <a:off x="935038" y="4416425"/>
            <a:ext cx="5140325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800" tIns="46900" rIns="93800" bIns="46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9" name="Google Shape;419;p21:notes"/>
          <p:cNvSpPr txBox="1">
            <a:spLocks noGrp="1"/>
          </p:cNvSpPr>
          <p:nvPr>
            <p:ph type="sldNum" idx="12"/>
          </p:nvPr>
        </p:nvSpPr>
        <p:spPr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400" tIns="0" rIns="1940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z="1000" b="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50</a:t>
            </a:fld>
            <a:endParaRPr sz="1000" b="0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27751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7125" y="703263"/>
            <a:ext cx="4629150" cy="3473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4" name="Google Shape;464;p9:notes"/>
          <p:cNvSpPr txBox="1">
            <a:spLocks noGrp="1"/>
          </p:cNvSpPr>
          <p:nvPr>
            <p:ph type="body" idx="1"/>
          </p:nvPr>
        </p:nvSpPr>
        <p:spPr>
          <a:xfrm>
            <a:off x="917887" y="4416426"/>
            <a:ext cx="504604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800" tIns="46900" rIns="93800" bIns="46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5" name="Google Shape;465;p9:notes"/>
          <p:cNvSpPr txBox="1">
            <a:spLocks noGrp="1"/>
          </p:cNvSpPr>
          <p:nvPr>
            <p:ph type="sldNum" idx="12"/>
          </p:nvPr>
        </p:nvSpPr>
        <p:spPr>
          <a:xfrm>
            <a:off x="3899071" y="8831264"/>
            <a:ext cx="2982742" cy="465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400" tIns="0" rIns="1940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z="1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51</a:t>
            </a:fld>
            <a:endParaRPr sz="1000" b="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0:notes"/>
          <p:cNvSpPr txBox="1">
            <a:spLocks noGrp="1"/>
          </p:cNvSpPr>
          <p:nvPr>
            <p:ph type="sldNum" idx="12"/>
          </p:nvPr>
        </p:nvSpPr>
        <p:spPr>
          <a:xfrm>
            <a:off x="3899071" y="8831264"/>
            <a:ext cx="2982742" cy="465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400" tIns="0" rIns="1940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z="10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52</a:t>
            </a:fld>
            <a:endParaRPr sz="10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7125" y="703263"/>
            <a:ext cx="4629150" cy="3473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1" name="Google Shape;491;p10:notes"/>
          <p:cNvSpPr txBox="1">
            <a:spLocks noGrp="1"/>
          </p:cNvSpPr>
          <p:nvPr>
            <p:ph type="body" idx="1"/>
          </p:nvPr>
        </p:nvSpPr>
        <p:spPr>
          <a:xfrm>
            <a:off x="917887" y="4416426"/>
            <a:ext cx="504604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800" tIns="46900" rIns="93800" bIns="46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1:notes"/>
          <p:cNvSpPr txBox="1">
            <a:spLocks noGrp="1"/>
          </p:cNvSpPr>
          <p:nvPr>
            <p:ph type="sldNum" idx="12"/>
          </p:nvPr>
        </p:nvSpPr>
        <p:spPr>
          <a:xfrm>
            <a:off x="3899071" y="8831264"/>
            <a:ext cx="2982742" cy="465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400" tIns="0" rIns="1940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z="10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53</a:t>
            </a:fld>
            <a:endParaRPr sz="10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7125" y="703263"/>
            <a:ext cx="4629150" cy="3473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2" name="Google Shape;502;p11:notes"/>
          <p:cNvSpPr txBox="1">
            <a:spLocks noGrp="1"/>
          </p:cNvSpPr>
          <p:nvPr>
            <p:ph type="body" idx="1"/>
          </p:nvPr>
        </p:nvSpPr>
        <p:spPr>
          <a:xfrm>
            <a:off x="917887" y="4416426"/>
            <a:ext cx="504604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800" tIns="46900" rIns="93800" bIns="46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7125" y="703263"/>
            <a:ext cx="4629150" cy="3473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9" name="Google Shape;529;p12:notes"/>
          <p:cNvSpPr txBox="1">
            <a:spLocks noGrp="1"/>
          </p:cNvSpPr>
          <p:nvPr>
            <p:ph type="body" idx="1"/>
          </p:nvPr>
        </p:nvSpPr>
        <p:spPr>
          <a:xfrm>
            <a:off x="917887" y="4416426"/>
            <a:ext cx="504604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800" tIns="46900" rIns="93800" bIns="46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0" name="Google Shape;530;p12:notes"/>
          <p:cNvSpPr txBox="1">
            <a:spLocks noGrp="1"/>
          </p:cNvSpPr>
          <p:nvPr>
            <p:ph type="sldNum" idx="12"/>
          </p:nvPr>
        </p:nvSpPr>
        <p:spPr>
          <a:xfrm>
            <a:off x="3899071" y="8831264"/>
            <a:ext cx="2982742" cy="465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400" tIns="0" rIns="1940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</a:pPr>
            <a:fld id="{00000000-1234-1234-1234-123412341234}" type="slidenum">
              <a:rPr lang="en-US" sz="10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54</a:t>
            </a:fld>
            <a:endParaRPr sz="1000" b="0" i="1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7125" y="703263"/>
            <a:ext cx="4629150" cy="3473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7" name="Google Shape;457;p8:notes"/>
          <p:cNvSpPr txBox="1">
            <a:spLocks noGrp="1"/>
          </p:cNvSpPr>
          <p:nvPr>
            <p:ph type="body" idx="1"/>
          </p:nvPr>
        </p:nvSpPr>
        <p:spPr>
          <a:xfrm>
            <a:off x="917887" y="4416426"/>
            <a:ext cx="504604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800" tIns="46900" rIns="93800" bIns="46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8" name="Google Shape;458;p8:notes"/>
          <p:cNvSpPr txBox="1">
            <a:spLocks noGrp="1"/>
          </p:cNvSpPr>
          <p:nvPr>
            <p:ph type="sldNum" idx="12"/>
          </p:nvPr>
        </p:nvSpPr>
        <p:spPr>
          <a:xfrm>
            <a:off x="3899071" y="8831264"/>
            <a:ext cx="2982742" cy="465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400" tIns="0" rIns="1940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z="1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55</a:t>
            </a:fld>
            <a:endParaRPr sz="1000" b="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7125" y="703263"/>
            <a:ext cx="4629150" cy="3473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9" name="Google Shape;449;p7:notes"/>
          <p:cNvSpPr txBox="1">
            <a:spLocks noGrp="1"/>
          </p:cNvSpPr>
          <p:nvPr>
            <p:ph type="body" idx="1"/>
          </p:nvPr>
        </p:nvSpPr>
        <p:spPr>
          <a:xfrm>
            <a:off x="917887" y="4416426"/>
            <a:ext cx="504604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800" tIns="46900" rIns="93800" bIns="46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0" name="Google Shape;450;p7:notes"/>
          <p:cNvSpPr txBox="1">
            <a:spLocks noGrp="1"/>
          </p:cNvSpPr>
          <p:nvPr>
            <p:ph type="sldNum" idx="12"/>
          </p:nvPr>
        </p:nvSpPr>
        <p:spPr>
          <a:xfrm>
            <a:off x="3899071" y="8831264"/>
            <a:ext cx="2982742" cy="465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400" tIns="0" rIns="1940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z="1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56</a:t>
            </a:fld>
            <a:endParaRPr sz="1000" b="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3:notes"/>
          <p:cNvSpPr txBox="1">
            <a:spLocks noGrp="1"/>
          </p:cNvSpPr>
          <p:nvPr>
            <p:ph type="sldNum" idx="12"/>
          </p:nvPr>
        </p:nvSpPr>
        <p:spPr>
          <a:xfrm>
            <a:off x="3899071" y="8831264"/>
            <a:ext cx="2982742" cy="465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400" tIns="0" rIns="1940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z="10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57</a:t>
            </a:fld>
            <a:endParaRPr sz="10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7125" y="703263"/>
            <a:ext cx="4629150" cy="3473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7" name="Google Shape;577;p13:notes"/>
          <p:cNvSpPr txBox="1">
            <a:spLocks noGrp="1"/>
          </p:cNvSpPr>
          <p:nvPr>
            <p:ph type="body" idx="1"/>
          </p:nvPr>
        </p:nvSpPr>
        <p:spPr>
          <a:xfrm>
            <a:off x="917887" y="4416426"/>
            <a:ext cx="504604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800" tIns="46900" rIns="93800" bIns="46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4:notes"/>
          <p:cNvSpPr txBox="1">
            <a:spLocks noGrp="1"/>
          </p:cNvSpPr>
          <p:nvPr>
            <p:ph type="sldNum" idx="12"/>
          </p:nvPr>
        </p:nvSpPr>
        <p:spPr>
          <a:xfrm>
            <a:off x="3899071" y="8831264"/>
            <a:ext cx="2982742" cy="465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400" tIns="0" rIns="1940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z="10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58</a:t>
            </a:fld>
            <a:endParaRPr sz="10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7125" y="703263"/>
            <a:ext cx="4629150" cy="3473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1" name="Google Shape;601;p14:notes"/>
          <p:cNvSpPr txBox="1">
            <a:spLocks noGrp="1"/>
          </p:cNvSpPr>
          <p:nvPr>
            <p:ph type="body" idx="1"/>
          </p:nvPr>
        </p:nvSpPr>
        <p:spPr>
          <a:xfrm>
            <a:off x="917887" y="4416426"/>
            <a:ext cx="504604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800" tIns="46900" rIns="93800" bIns="46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70:notes"/>
          <p:cNvSpPr txBox="1">
            <a:spLocks noGrp="1"/>
          </p:cNvSpPr>
          <p:nvPr>
            <p:ph type="body" idx="1"/>
          </p:nvPr>
        </p:nvSpPr>
        <p:spPr>
          <a:xfrm>
            <a:off x="917887" y="4416426"/>
            <a:ext cx="504604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800" tIns="46900" rIns="93800" bIns="46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7" name="Google Shape;777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7125" y="703263"/>
            <a:ext cx="4629150" cy="3473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71:notes"/>
          <p:cNvSpPr txBox="1">
            <a:spLocks noGrp="1"/>
          </p:cNvSpPr>
          <p:nvPr>
            <p:ph type="body" idx="1"/>
          </p:nvPr>
        </p:nvSpPr>
        <p:spPr>
          <a:xfrm>
            <a:off x="917887" y="4416426"/>
            <a:ext cx="504604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800" tIns="46900" rIns="93800" bIns="46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4" name="Google Shape;784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7125" y="703263"/>
            <a:ext cx="4629150" cy="3473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702315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72:notes"/>
          <p:cNvSpPr txBox="1">
            <a:spLocks noGrp="1"/>
          </p:cNvSpPr>
          <p:nvPr>
            <p:ph type="body" idx="1"/>
          </p:nvPr>
        </p:nvSpPr>
        <p:spPr>
          <a:xfrm>
            <a:off x="917887" y="4416426"/>
            <a:ext cx="504604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800" tIns="46900" rIns="93800" bIns="46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2" name="Google Shape;802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7125" y="703263"/>
            <a:ext cx="4629150" cy="3473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73:notes"/>
          <p:cNvSpPr txBox="1">
            <a:spLocks noGrp="1"/>
          </p:cNvSpPr>
          <p:nvPr>
            <p:ph type="body" idx="1"/>
          </p:nvPr>
        </p:nvSpPr>
        <p:spPr>
          <a:xfrm>
            <a:off x="917887" y="4416426"/>
            <a:ext cx="504604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800" tIns="46900" rIns="93800" bIns="46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8" name="Google Shape;808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7125" y="703263"/>
            <a:ext cx="4629150" cy="3473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74:notes"/>
          <p:cNvSpPr txBox="1">
            <a:spLocks noGrp="1"/>
          </p:cNvSpPr>
          <p:nvPr>
            <p:ph type="body" idx="1"/>
          </p:nvPr>
        </p:nvSpPr>
        <p:spPr>
          <a:xfrm>
            <a:off x="917887" y="4416426"/>
            <a:ext cx="504604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800" tIns="46900" rIns="93800" bIns="46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7" name="Google Shape;837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7125" y="703263"/>
            <a:ext cx="4629150" cy="3473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75:notes"/>
          <p:cNvSpPr txBox="1">
            <a:spLocks noGrp="1"/>
          </p:cNvSpPr>
          <p:nvPr>
            <p:ph type="body" idx="1"/>
          </p:nvPr>
        </p:nvSpPr>
        <p:spPr>
          <a:xfrm>
            <a:off x="917887" y="4416426"/>
            <a:ext cx="504604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800" tIns="46900" rIns="93800" bIns="46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6" name="Google Shape;866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7125" y="703263"/>
            <a:ext cx="4629150" cy="3473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76:notes"/>
          <p:cNvSpPr txBox="1">
            <a:spLocks noGrp="1"/>
          </p:cNvSpPr>
          <p:nvPr>
            <p:ph type="body" idx="1"/>
          </p:nvPr>
        </p:nvSpPr>
        <p:spPr>
          <a:xfrm>
            <a:off x="917887" y="4416426"/>
            <a:ext cx="504604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800" tIns="46900" rIns="93800" bIns="46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5" name="Google Shape;895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7125" y="703263"/>
            <a:ext cx="4629150" cy="3473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182:notes"/>
          <p:cNvSpPr txBox="1">
            <a:spLocks noGrp="1"/>
          </p:cNvSpPr>
          <p:nvPr>
            <p:ph type="body" idx="1"/>
          </p:nvPr>
        </p:nvSpPr>
        <p:spPr>
          <a:xfrm>
            <a:off x="917575" y="4416425"/>
            <a:ext cx="5046663" cy="4183063"/>
          </a:xfrm>
          <a:prstGeom prst="rect">
            <a:avLst/>
          </a:prstGeom>
        </p:spPr>
        <p:txBody>
          <a:bodyPr spcFirstLastPara="1" wrap="square" lIns="93800" tIns="46900" rIns="93800" bIns="469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7125" y="703263"/>
            <a:ext cx="4629150" cy="3473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4100" y="696913"/>
            <a:ext cx="46466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80" name="Google Shape;1380;p183:notes"/>
          <p:cNvSpPr txBox="1">
            <a:spLocks noGrp="1"/>
          </p:cNvSpPr>
          <p:nvPr>
            <p:ph type="body" idx="1"/>
          </p:nvPr>
        </p:nvSpPr>
        <p:spPr>
          <a:xfrm>
            <a:off x="676275" y="4416425"/>
            <a:ext cx="540385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800" tIns="46900" rIns="93800" bIns="469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4100" y="696913"/>
            <a:ext cx="46466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9" name="Google Shape;1519;p185:notes"/>
          <p:cNvSpPr txBox="1">
            <a:spLocks noGrp="1"/>
          </p:cNvSpPr>
          <p:nvPr>
            <p:ph type="body" idx="1"/>
          </p:nvPr>
        </p:nvSpPr>
        <p:spPr>
          <a:xfrm>
            <a:off x="676275" y="4416425"/>
            <a:ext cx="540385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800" tIns="46900" rIns="93800" bIns="469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4100" y="696913"/>
            <a:ext cx="46466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44" name="Google Shape;1444;p184:notes"/>
          <p:cNvSpPr txBox="1">
            <a:spLocks noGrp="1"/>
          </p:cNvSpPr>
          <p:nvPr>
            <p:ph type="body" idx="1"/>
          </p:nvPr>
        </p:nvSpPr>
        <p:spPr>
          <a:xfrm>
            <a:off x="676275" y="4416425"/>
            <a:ext cx="540385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800" tIns="46900" rIns="93800" bIns="469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4100" y="696913"/>
            <a:ext cx="4646613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95" name="Google Shape;1595;p186:notes"/>
          <p:cNvSpPr txBox="1">
            <a:spLocks noGrp="1"/>
          </p:cNvSpPr>
          <p:nvPr>
            <p:ph type="body" idx="1"/>
          </p:nvPr>
        </p:nvSpPr>
        <p:spPr>
          <a:xfrm>
            <a:off x="676275" y="4416425"/>
            <a:ext cx="540385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800" tIns="46900" rIns="93800" bIns="469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53882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p189:notes"/>
          <p:cNvSpPr txBox="1">
            <a:spLocks noGrp="1"/>
          </p:cNvSpPr>
          <p:nvPr>
            <p:ph type="body" idx="1"/>
          </p:nvPr>
        </p:nvSpPr>
        <p:spPr>
          <a:xfrm>
            <a:off x="917575" y="4416425"/>
            <a:ext cx="5046663" cy="4183063"/>
          </a:xfrm>
          <a:prstGeom prst="rect">
            <a:avLst/>
          </a:prstGeom>
        </p:spPr>
        <p:txBody>
          <a:bodyPr spcFirstLastPara="1" wrap="square" lIns="93800" tIns="46900" rIns="93800" bIns="469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5" name="Google Shape;1725;p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7125" y="703263"/>
            <a:ext cx="4629150" cy="3473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187:notes"/>
          <p:cNvSpPr txBox="1">
            <a:spLocks noGrp="1"/>
          </p:cNvSpPr>
          <p:nvPr>
            <p:ph type="body" idx="1"/>
          </p:nvPr>
        </p:nvSpPr>
        <p:spPr>
          <a:xfrm>
            <a:off x="917575" y="4416425"/>
            <a:ext cx="5046663" cy="4183063"/>
          </a:xfrm>
          <a:prstGeom prst="rect">
            <a:avLst/>
          </a:prstGeom>
        </p:spPr>
        <p:txBody>
          <a:bodyPr spcFirstLastPara="1" wrap="square" lIns="93800" tIns="46900" rIns="93800" bIns="469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1" name="Google Shape;1651;p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7125" y="703263"/>
            <a:ext cx="4629150" cy="3473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188:notes"/>
          <p:cNvSpPr txBox="1">
            <a:spLocks noGrp="1"/>
          </p:cNvSpPr>
          <p:nvPr>
            <p:ph type="body" idx="1"/>
          </p:nvPr>
        </p:nvSpPr>
        <p:spPr>
          <a:xfrm>
            <a:off x="917575" y="4416425"/>
            <a:ext cx="5046663" cy="4183063"/>
          </a:xfrm>
          <a:prstGeom prst="rect">
            <a:avLst/>
          </a:prstGeom>
        </p:spPr>
        <p:txBody>
          <a:bodyPr spcFirstLastPara="1" wrap="square" lIns="93800" tIns="46900" rIns="93800" bIns="469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7" name="Google Shape;1687;p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7125" y="703263"/>
            <a:ext cx="4629150" cy="3473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193:notes"/>
          <p:cNvSpPr txBox="1">
            <a:spLocks noGrp="1"/>
          </p:cNvSpPr>
          <p:nvPr>
            <p:ph type="body" idx="1"/>
          </p:nvPr>
        </p:nvSpPr>
        <p:spPr>
          <a:xfrm>
            <a:off x="917575" y="4416425"/>
            <a:ext cx="5046663" cy="4183063"/>
          </a:xfrm>
          <a:prstGeom prst="rect">
            <a:avLst/>
          </a:prstGeom>
        </p:spPr>
        <p:txBody>
          <a:bodyPr spcFirstLastPara="1" wrap="square" lIns="93800" tIns="46900" rIns="93800" bIns="469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5" name="Google Shape;1875;p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7125" y="703263"/>
            <a:ext cx="4629150" cy="3473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6451555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815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1674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7129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C57DCE0B-9022-497A-86A0-DA1D45C79DD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1E3F1639-9477-447E-937E-06A6A3269A6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"/>
            <a:ext cx="2286000" cy="55610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"/>
            <a:ext cx="6705600" cy="55610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B45CFE9E-09FE-4081-8D3F-4D70ED3B61F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228600" y="1676400"/>
            <a:ext cx="8686800" cy="4113213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D8FAF3E3-D4A9-4CA3-8758-02F35684B9E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676400"/>
            <a:ext cx="8686800" cy="4113213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95120C87-BD02-4CB1-A065-59FE4CB566D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28600" y="1676400"/>
            <a:ext cx="4267200" cy="41132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267200" cy="41132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2BF0D31D-5DF3-419F-909D-39CC27B261C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0" y="228600"/>
            <a:ext cx="9144000" cy="55610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6F024C2F-D527-4119-ADF3-9B4408EE0CF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5/31/2023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5/31/2023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5/31/2023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5/31/2023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6B6EBFCA-8576-4D25-AB78-C2FBBDAB4C7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5/31/2023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5/31/2023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5/31/2023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5/31/2023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5/31/2023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5/31/2023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5/31/2023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 descr="RN Curve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6200" y="0"/>
            <a:ext cx="1447800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316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ABDBEFC0-DEB4-4A6F-87B8-088089C9C9C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676400"/>
            <a:ext cx="4267200" cy="41132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267200" cy="41132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88325C67-99EC-49B7-9CAB-7BDB4766545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9A2535CA-2D1A-42B0-B971-F7E78E76108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ECF6E0AD-FE23-41F1-BEB4-073569A0958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B1A4B42B-8265-41DD-92CB-673197C6B7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2E7D56EA-5646-4268-881A-CC95BB64123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0395BD59-F24D-4501-AED4-E6026148904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"/>
            <a:ext cx="9144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676400"/>
            <a:ext cx="8686800" cy="411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151" name="Line 7"/>
          <p:cNvSpPr>
            <a:spLocks noChangeShapeType="1"/>
          </p:cNvSpPr>
          <p:nvPr userDrawn="1"/>
        </p:nvSpPr>
        <p:spPr bwMode="auto">
          <a:xfrm>
            <a:off x="838200" y="1219200"/>
            <a:ext cx="7239000" cy="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en-US" sz="1800" b="0" dirty="0"/>
          </a:p>
        </p:txBody>
      </p:sp>
      <p:sp>
        <p:nvSpPr>
          <p:cNvPr id="6152" name="Line 8"/>
          <p:cNvSpPr>
            <a:spLocks noChangeShapeType="1"/>
          </p:cNvSpPr>
          <p:nvPr userDrawn="1"/>
        </p:nvSpPr>
        <p:spPr bwMode="auto">
          <a:xfrm>
            <a:off x="1143000" y="1295400"/>
            <a:ext cx="7239000" cy="0"/>
          </a:xfrm>
          <a:prstGeom prst="line">
            <a:avLst/>
          </a:prstGeom>
          <a:noFill/>
          <a:ln w="38100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en-US" sz="1800" b="0" dirty="0"/>
          </a:p>
        </p:txBody>
      </p:sp>
      <p:sp>
        <p:nvSpPr>
          <p:cNvPr id="615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82025" y="6672263"/>
            <a:ext cx="6477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>
              <a:spcBef>
                <a:spcPct val="20000"/>
              </a:spcBef>
              <a:buFont typeface="Arial Narrow" pitchFamily="34" charset="0"/>
              <a:buNone/>
              <a:defRPr sz="1000" b="1">
                <a:solidFill>
                  <a:srgbClr val="000058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r>
              <a:rPr lang="en-US" dirty="0"/>
              <a:t>Slide </a:t>
            </a:r>
            <a:fld id="{7319D7C1-BD6C-4F15-B183-5409B569C6E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156" name="Rectangle 12"/>
          <p:cNvSpPr>
            <a:spLocks noChangeArrowheads="1"/>
          </p:cNvSpPr>
          <p:nvPr userDrawn="1"/>
        </p:nvSpPr>
        <p:spPr bwMode="auto">
          <a:xfrm>
            <a:off x="152400" y="152400"/>
            <a:ext cx="8839200" cy="6553200"/>
          </a:xfrm>
          <a:prstGeom prst="rect">
            <a:avLst/>
          </a:prstGeom>
          <a:noFill/>
          <a:ln w="28575">
            <a:solidFill>
              <a:srgbClr val="00008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1800" b="0" dirty="0">
              <a:solidFill>
                <a:srgbClr val="000066"/>
              </a:solidFill>
            </a:endParaRPr>
          </a:p>
        </p:txBody>
      </p:sp>
      <p:graphicFrame>
        <p:nvGraphicFramePr>
          <p:cNvPr id="1026" name="Object 7"/>
          <p:cNvGraphicFramePr>
            <a:graphicFrameLocks noChangeAspect="1"/>
          </p:cNvGraphicFramePr>
          <p:nvPr/>
        </p:nvGraphicFramePr>
        <p:xfrm>
          <a:off x="104775" y="0"/>
          <a:ext cx="10033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" name="Photo Editor Photo" r:id="rId18" imgW="3895238" imgH="5619048" progId="">
                  <p:embed/>
                </p:oleObj>
              </mc:Choice>
              <mc:Fallback>
                <p:oleObj name="Photo Editor Photo" r:id="rId18" imgW="3895238" imgH="5619048" progId="">
                  <p:embed/>
                  <p:pic>
                    <p:nvPicPr>
                      <p:cNvPr id="102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clrChange>
                          <a:clrFrom>
                            <a:srgbClr val="FBFBFB"/>
                          </a:clrFrom>
                          <a:clrTo>
                            <a:srgbClr val="FBFBFB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75" y="0"/>
                        <a:ext cx="1003300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33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33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7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000" b="1" i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000" b="1" i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000" b="1" i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000" b="1" i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000" b="1" i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000" b="1" i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000" b="1" i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000" b="1" i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000" b="1" i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000" b="1">
          <a:solidFill>
            <a:srgbClr val="000066"/>
          </a:solidFill>
          <a:latin typeface="+mn-lt"/>
          <a:ea typeface="+mn-ea"/>
          <a:cs typeface="+mn-cs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•"/>
        <a:defRPr sz="2600" b="1">
          <a:solidFill>
            <a:srgbClr val="000066"/>
          </a:solidFill>
          <a:latin typeface="+mn-lt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b="1">
          <a:solidFill>
            <a:srgbClr val="000066"/>
          </a:solidFill>
          <a:latin typeface="+mn-lt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•"/>
        <a:defRPr sz="2200" b="1">
          <a:solidFill>
            <a:srgbClr val="000066"/>
          </a:solidFill>
          <a:latin typeface="+mn-lt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b="1">
          <a:solidFill>
            <a:srgbClr val="000066"/>
          </a:solidFill>
          <a:latin typeface="+mn-lt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b="1">
          <a:solidFill>
            <a:srgbClr val="000066"/>
          </a:solidFill>
          <a:latin typeface="+mn-lt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b="1">
          <a:solidFill>
            <a:srgbClr val="000066"/>
          </a:solidFill>
          <a:latin typeface="+mn-lt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b="1">
          <a:solidFill>
            <a:srgbClr val="000066"/>
          </a:solidFill>
          <a:latin typeface="+mn-lt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b="1">
          <a:solidFill>
            <a:srgbClr val="000066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4C67AD86-B9CB-495F-B181-E371DDAAE9EF}" type="datetimeFigureOut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5/31/2023</a:t>
            </a:fld>
            <a:endParaRPr lang="en-US" b="0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b="0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F41D88F1-9F7A-41EE-8511-0C18C1CAA471}" type="slidenum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b="0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2.png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1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7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8.pn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48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BC19413-1A0D-1C4A-BDC9-38C9CBE45158}"/>
              </a:ext>
            </a:extLst>
          </p:cNvPr>
          <p:cNvSpPr txBox="1"/>
          <p:nvPr/>
        </p:nvSpPr>
        <p:spPr>
          <a:xfrm>
            <a:off x="0" y="0"/>
            <a:ext cx="914400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tabLst>
                <a:tab pos="3532188" algn="l"/>
              </a:tabLst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Dead Reckoning and Piloting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  <a:tabLst>
                <a:tab pos="3532188" algn="l"/>
              </a:tabLst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NN220-07</a:t>
            </a:r>
            <a:endParaRPr lang="en-US" sz="36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  <a:tabLst>
                <a:tab pos="3532188" algn="l"/>
              </a:tabLst>
            </a:pPr>
            <a:endParaRPr lang="en-US" sz="36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  <a:tabLst>
                <a:tab pos="3532188" algn="l"/>
              </a:tabLst>
            </a:pPr>
            <a:endParaRPr lang="en-US" sz="36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  <a:tabLst>
                <a:tab pos="3532188" algn="l"/>
              </a:tabLst>
            </a:pPr>
            <a:endParaRPr lang="en-US" sz="36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  <a:tabLst>
                <a:tab pos="3532188" algn="l"/>
              </a:tabLst>
            </a:pPr>
            <a:endParaRPr lang="en-US" sz="36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4D83FE5-092E-BF4F-BCE4-6BCC25F05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00" b="90000" l="9874" r="93067">
                        <a14:foregroundMark x1="77941" y1="10400" x2="77941" y2="10400"/>
                        <a14:foregroundMark x1="84244" y1="6200" x2="84244" y2="6200"/>
                        <a14:foregroundMark x1="24160" y1="79200" x2="24160" y2="79200"/>
                        <a14:foregroundMark x1="40966" y1="80200" x2="40966" y2="80200"/>
                        <a14:foregroundMark x1="93067" y1="10000" x2="93067" y2="10000"/>
                        <a14:foregroundMark x1="61345" y1="79400" x2="61345" y2="79400"/>
                        <a14:backgroundMark x1="42647" y1="82400" x2="42647" y2="82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0"/>
            <a:ext cx="1277939" cy="134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8B9B57-FD07-4A43-94B5-77CE37F051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183" y="5359925"/>
            <a:ext cx="1003382" cy="1003382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D5A79FCE-E267-164B-8973-F99FDBABF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762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6">
            <a:extLst>
              <a:ext uri="{FF2B5EF4-FFF2-40B4-BE49-F238E27FC236}">
                <a16:creationId xmlns:a16="http://schemas.microsoft.com/office/drawing/2014/main" id="{13156D17-1F95-AE44-A06D-00B5E2DF8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F22327A8-90B7-A246-8653-24C3EF96A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8AC3C9E1-674F-3F49-9E5F-12B4B094E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6597352"/>
            <a:ext cx="3116336" cy="260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Navigation– Updated May 2023</a:t>
            </a: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3B610C12-8738-F84B-812D-E1CAEFBAA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3D470F-EEB6-4DB7-A628-255E1276E1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415100"/>
            <a:ext cx="9144000" cy="513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9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 err="1">
                <a:latin typeface="Calibri" panose="020F0502020204030204" pitchFamily="34" charset="0"/>
                <a:cs typeface="Calibri" panose="020F0502020204030204" pitchFamily="34" charset="0"/>
              </a:rPr>
              <a:t>Watchstanders</a:t>
            </a: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FDD7758-6ACF-411E-86F7-97DD37A81F62}"/>
              </a:ext>
            </a:extLst>
          </p:cNvPr>
          <p:cNvSpPr txBox="1"/>
          <p:nvPr/>
        </p:nvSpPr>
        <p:spPr>
          <a:xfrm>
            <a:off x="4381500" y="1894156"/>
            <a:ext cx="46022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-The NAVDORM dictates the required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watchstations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different phases of navigation.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-Requirements will be different for different platforms.</a:t>
            </a:r>
          </a:p>
          <a:p>
            <a:pPr algn="l"/>
            <a:endParaRPr lang="en-US" sz="1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-The critical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watchstations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will include:</a:t>
            </a:r>
          </a:p>
          <a:p>
            <a:pPr algn="l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Navigation Evaluator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Navigation Plotter/ECDIS-N Operator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Bearing Takers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Navigation RADAR Operator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Bearing Recorder</a:t>
            </a:r>
          </a:p>
          <a:p>
            <a:pPr algn="l"/>
            <a:endParaRPr lang="en-US" sz="1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3B03D1-22CD-414A-9570-905874B4EA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00" t="17407" r="66667" b="11289"/>
          <a:stretch/>
        </p:blipFill>
        <p:spPr>
          <a:xfrm>
            <a:off x="228600" y="2081843"/>
            <a:ext cx="3460691" cy="378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9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Fix Symbology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406;p20">
            <a:extLst>
              <a:ext uri="{FF2B5EF4-FFF2-40B4-BE49-F238E27FC236}">
                <a16:creationId xmlns:a16="http://schemas.microsoft.com/office/drawing/2014/main" id="{1A005F2D-70E5-4C7B-B8BB-8BDC052292DD}"/>
              </a:ext>
            </a:extLst>
          </p:cNvPr>
          <p:cNvSpPr txBox="1"/>
          <p:nvPr/>
        </p:nvSpPr>
        <p:spPr>
          <a:xfrm>
            <a:off x="76200" y="1700213"/>
            <a:ext cx="8793163" cy="70788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- All fixes plotted on the chart will be represented by a symbol and labeled with the four digit time corresponding to when it was taken (ex. 1600) </a:t>
            </a:r>
            <a:endParaRPr sz="14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B0E8E6-EBE0-4BE3-944C-6C0B09337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38" y="2362200"/>
            <a:ext cx="8913124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3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Lines of </a:t>
            </a:r>
          </a:p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Position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155;p5">
            <a:extLst>
              <a:ext uri="{FF2B5EF4-FFF2-40B4-BE49-F238E27FC236}">
                <a16:creationId xmlns:a16="http://schemas.microsoft.com/office/drawing/2014/main" id="{55095292-C933-4917-8DBE-43A0ED5FF76B}"/>
              </a:ext>
            </a:extLst>
          </p:cNvPr>
          <p:cNvSpPr txBox="1"/>
          <p:nvPr/>
        </p:nvSpPr>
        <p:spPr>
          <a:xfrm>
            <a:off x="304800" y="1981200"/>
            <a:ext cx="8458200" cy="397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18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- Probably the most important and elemental concept in navigation; </a:t>
            </a:r>
            <a:endParaRPr sz="18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80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18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- Whereas an exact position is a </a:t>
            </a:r>
            <a:r>
              <a:rPr lang="en-US" sz="1800" i="1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point</a:t>
            </a:r>
            <a:r>
              <a:rPr lang="en-US" sz="18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on a chart, an LOP is a </a:t>
            </a:r>
            <a:r>
              <a:rPr lang="en-US" sz="1800" i="1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line,</a:t>
            </a:r>
            <a:r>
              <a:rPr lang="en-US" sz="18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along which the navigator knows he or she is located. It is measured from a </a:t>
            </a:r>
            <a:r>
              <a:rPr lang="en-US" sz="1800" i="0" u="sng" strike="noStrike" cap="none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NAVAID</a:t>
            </a:r>
            <a:r>
              <a:rPr lang="en-US" sz="1800" i="0" u="sng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;</a:t>
            </a:r>
            <a:endParaRPr sz="18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800" i="0" u="sng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18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- A minimum of two LOPs is needed for a fix, and three or more LOPs yield a more reliable fix (3 LOPs required IAW NAVDORM);</a:t>
            </a:r>
            <a:endParaRPr sz="18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marR="0" lvl="0" indent="-215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80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18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- Can be obtained in many ways, but in piloting the 2 primary means are:</a:t>
            </a:r>
            <a:endParaRPr sz="18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80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18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a) </a:t>
            </a:r>
            <a:r>
              <a:rPr lang="en-US" sz="1800" u="sng" strike="noStrike" cap="none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Visual</a:t>
            </a:r>
            <a:r>
              <a:rPr lang="en-US" sz="18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– </a:t>
            </a:r>
            <a:r>
              <a:rPr lang="en-US" sz="1800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bearin</a:t>
            </a:r>
            <a:r>
              <a:rPr lang="en-US" sz="1800" i="0" u="sng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</a:t>
            </a:r>
            <a:r>
              <a:rPr lang="en-US" sz="18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of a known, </a:t>
            </a:r>
            <a:r>
              <a:rPr lang="en-US" sz="1800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fixed object</a:t>
            </a:r>
            <a:r>
              <a:rPr lang="en-US" sz="18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through the use of the </a:t>
            </a:r>
            <a:r>
              <a:rPr lang="en-US" sz="180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pelorus</a:t>
            </a:r>
            <a:r>
              <a:rPr lang="en-US" sz="18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or gyro repeater; and</a:t>
            </a:r>
            <a:endParaRPr sz="18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80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18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b) </a:t>
            </a:r>
            <a:r>
              <a:rPr lang="en-US" sz="1800" i="0" u="sng" strike="noStrike" cap="none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RADAR</a:t>
            </a:r>
            <a:r>
              <a:rPr lang="en-US" sz="1800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18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– </a:t>
            </a:r>
            <a:r>
              <a:rPr lang="en-US" sz="1800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range</a:t>
            </a:r>
            <a:r>
              <a:rPr lang="en-US" sz="18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(distance) to a known object through the use of the ship’s radar. </a:t>
            </a:r>
            <a:endParaRPr sz="18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158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Lines of </a:t>
            </a:r>
          </a:p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Position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212;p9">
            <a:extLst>
              <a:ext uri="{FF2B5EF4-FFF2-40B4-BE49-F238E27FC236}">
                <a16:creationId xmlns:a16="http://schemas.microsoft.com/office/drawing/2014/main" id="{679D9A82-19CA-4122-8748-69E933C0F122}"/>
              </a:ext>
            </a:extLst>
          </p:cNvPr>
          <p:cNvSpPr txBox="1"/>
          <p:nvPr/>
        </p:nvSpPr>
        <p:spPr>
          <a:xfrm>
            <a:off x="304800" y="1800225"/>
            <a:ext cx="8458200" cy="4598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Visual bearings are nearly always preferable to radar bearings. You are less likely to make an error if you can </a:t>
            </a:r>
            <a:r>
              <a:rPr lang="en-US" sz="1600" i="0" u="sng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see</a:t>
            </a:r>
            <a:r>
              <a:rPr lang="en-US" sz="16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the object rather than trusting that the electronic image you are using is the same one you think it is; </a:t>
            </a:r>
            <a:endParaRPr sz="16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You must exercise some judgment in choosing the objects you will use for your bearings. Most important:</a:t>
            </a:r>
            <a:endParaRPr sz="16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	=&gt; the objects must appear on the chart; and</a:t>
            </a:r>
            <a:endParaRPr sz="16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	=&gt; choose objects that will yield bearings that are widely spread.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lang="en-US" sz="160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2000"/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-    If you have multiple LOPs to take:</a:t>
            </a: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2000"/>
            </a:pPr>
            <a:endParaRPr lang="en-US" sz="1600" dirty="0">
              <a:solidFill>
                <a:srgbClr val="C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</a:pPr>
            <a:r>
              <a:rPr lang="en-US" sz="1600" dirty="0">
                <a:solidFill>
                  <a:srgbClr val="C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Visual</a:t>
            </a: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- </a:t>
            </a:r>
            <a:r>
              <a:rPr lang="en-US" sz="1600" dirty="0">
                <a:solidFill>
                  <a:srgbClr val="C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“Beam, Bow, Stern”</a:t>
            </a: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→</a:t>
            </a:r>
            <a:r>
              <a:rPr lang="en-US" sz="1600" dirty="0">
                <a:solidFill>
                  <a:srgbClr val="C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Should avoid shooting anything on the stern as there is no appreciable bearing change.</a:t>
            </a:r>
          </a:p>
          <a:p>
            <a: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</a:pPr>
            <a:endParaRPr lang="en-US" sz="1600" i="0" u="none" strike="noStrike" cap="none" dirty="0">
              <a:solidFill>
                <a:prstClr val="black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</a:pPr>
            <a:r>
              <a:rPr lang="en-US" sz="1600" dirty="0">
                <a:solidFill>
                  <a:srgbClr val="C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RADAR 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-  </a:t>
            </a:r>
            <a:r>
              <a:rPr lang="en-US" sz="1600" dirty="0">
                <a:solidFill>
                  <a:srgbClr val="C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“Bow, Stern, Beam” </a:t>
            </a:r>
            <a:r>
              <a:rPr lang="en-US" sz="1600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→ Should avoid shooting anything on the beam as there is no appreciable range change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</a:t>
            </a:r>
            <a:endParaRPr lang="en-US" sz="18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</a:pPr>
            <a:endParaRPr sz="12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202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Visual Lines of </a:t>
            </a:r>
          </a:p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Position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70;p6">
            <a:extLst>
              <a:ext uri="{FF2B5EF4-FFF2-40B4-BE49-F238E27FC236}">
                <a16:creationId xmlns:a16="http://schemas.microsoft.com/office/drawing/2014/main" id="{DA610608-5EE1-4BE5-818D-06FD4BE08004}"/>
              </a:ext>
            </a:extLst>
          </p:cNvPr>
          <p:cNvSpPr txBox="1"/>
          <p:nvPr/>
        </p:nvSpPr>
        <p:spPr>
          <a:xfrm>
            <a:off x="4876800" y="1706504"/>
            <a:ext cx="4038600" cy="477049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9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- Visual LOPs are represented by a straight line towards a </a:t>
            </a:r>
            <a:r>
              <a:rPr lang="en-US" sz="1900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fixed</a:t>
            </a:r>
            <a:r>
              <a:rPr lang="en-US" sz="19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object (visual NAVAID); and</a:t>
            </a:r>
            <a:endParaRPr sz="190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marR="0" lvl="0" indent="-2222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sz="190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9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- It is read from the center of the object; and</a:t>
            </a:r>
            <a:endParaRPr sz="14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sz="190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9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- It is labeled with the time (mandatory) and the direction (option).</a:t>
            </a:r>
            <a:endParaRPr sz="14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sz="190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9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* Notice that the line you are drawing is actually the </a:t>
            </a:r>
            <a:r>
              <a:rPr lang="en-US" sz="1900" i="1" u="sng" strike="noStrike" cap="none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reciprocal</a:t>
            </a:r>
            <a:r>
              <a:rPr lang="en-US" sz="19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of the bearing you took on the object, since you are drawing it </a:t>
            </a:r>
            <a:r>
              <a:rPr lang="en-US" sz="1900" i="0" u="sng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from</a:t>
            </a:r>
            <a:r>
              <a:rPr lang="en-US" sz="19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the observed object rather than </a:t>
            </a:r>
            <a:r>
              <a:rPr lang="en-US" sz="1900" i="0" u="sng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to</a:t>
            </a:r>
            <a:r>
              <a:rPr lang="en-US" sz="19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it.</a:t>
            </a:r>
            <a:endParaRPr sz="14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2B274B-725B-42EB-B817-CA0DBD9DBC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667" t="34814" r="25833" b="35185"/>
          <a:stretch/>
        </p:blipFill>
        <p:spPr>
          <a:xfrm>
            <a:off x="83910" y="1758391"/>
            <a:ext cx="4107089" cy="462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37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Optimum Spread of Visual LOPs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306;p17">
            <a:extLst>
              <a:ext uri="{FF2B5EF4-FFF2-40B4-BE49-F238E27FC236}">
                <a16:creationId xmlns:a16="http://schemas.microsoft.com/office/drawing/2014/main" id="{64FB726E-32FD-47C5-B10D-975F075A2DA5}"/>
              </a:ext>
            </a:extLst>
          </p:cNvPr>
          <p:cNvSpPr txBox="1"/>
          <p:nvPr/>
        </p:nvSpPr>
        <p:spPr>
          <a:xfrm>
            <a:off x="623253" y="2438400"/>
            <a:ext cx="8077200" cy="236983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- </a:t>
            </a:r>
            <a:r>
              <a:rPr lang="en-US" sz="20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Prevents the bearings from being too close together and helps provide a more precise fix;</a:t>
            </a:r>
            <a:endParaRPr sz="200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- The optimum spread for LOP’s is </a:t>
            </a:r>
            <a:r>
              <a:rPr lang="en-US" sz="2000" i="0" u="none" strike="noStrike" cap="none" dirty="0">
                <a:solidFill>
                  <a:srgbClr val="C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120°; </a:t>
            </a:r>
            <a:r>
              <a:rPr lang="en-US" sz="20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and</a:t>
            </a:r>
            <a:endParaRPr sz="14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- If all NAVAIDs are on the </a:t>
            </a:r>
            <a:r>
              <a:rPr lang="en-US" sz="2000" i="0" u="none" strike="noStrike" cap="none" dirty="0">
                <a:solidFill>
                  <a:srgbClr val="C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same side </a:t>
            </a:r>
            <a:r>
              <a:rPr lang="en-US" sz="20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of the ship, they should be </a:t>
            </a:r>
            <a:r>
              <a:rPr lang="en-US" sz="2000" i="0" u="none" strike="noStrike" cap="none" dirty="0">
                <a:solidFill>
                  <a:srgbClr val="C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60° </a:t>
            </a:r>
            <a:r>
              <a:rPr lang="en-US" sz="20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apart. </a:t>
            </a:r>
            <a:endParaRPr sz="280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592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oogle Shape;312;p18"/>
          <p:cNvGrpSpPr/>
          <p:nvPr/>
        </p:nvGrpSpPr>
        <p:grpSpPr>
          <a:xfrm>
            <a:off x="7237417" y="3962400"/>
            <a:ext cx="1311275" cy="1527175"/>
            <a:chOff x="7237413" y="3124200"/>
            <a:chExt cx="1311256" cy="1527877"/>
          </a:xfrm>
        </p:grpSpPr>
        <p:sp>
          <p:nvSpPr>
            <p:cNvPr id="313" name="Google Shape;313;p18" descr="75%"/>
            <p:cNvSpPr/>
            <p:nvPr/>
          </p:nvSpPr>
          <p:spPr>
            <a:xfrm>
              <a:off x="7378700" y="3175000"/>
              <a:ext cx="773113" cy="922338"/>
            </a:xfrm>
            <a:custGeom>
              <a:avLst/>
              <a:gdLst/>
              <a:ahLst/>
              <a:cxnLst/>
              <a:rect l="l" t="t" r="r" b="b"/>
              <a:pathLst>
                <a:path w="487" h="581" extrusionOk="0">
                  <a:moveTo>
                    <a:pt x="104" y="64"/>
                  </a:moveTo>
                  <a:lnTo>
                    <a:pt x="58" y="70"/>
                  </a:lnTo>
                  <a:lnTo>
                    <a:pt x="29" y="70"/>
                  </a:lnTo>
                  <a:lnTo>
                    <a:pt x="0" y="100"/>
                  </a:lnTo>
                  <a:lnTo>
                    <a:pt x="0" y="130"/>
                  </a:lnTo>
                  <a:lnTo>
                    <a:pt x="9" y="160"/>
                  </a:lnTo>
                  <a:lnTo>
                    <a:pt x="29" y="190"/>
                  </a:lnTo>
                  <a:lnTo>
                    <a:pt x="19" y="220"/>
                  </a:lnTo>
                  <a:lnTo>
                    <a:pt x="19" y="250"/>
                  </a:lnTo>
                  <a:lnTo>
                    <a:pt x="19" y="280"/>
                  </a:lnTo>
                  <a:lnTo>
                    <a:pt x="19" y="310"/>
                  </a:lnTo>
                  <a:lnTo>
                    <a:pt x="19" y="340"/>
                  </a:lnTo>
                  <a:lnTo>
                    <a:pt x="19" y="370"/>
                  </a:lnTo>
                  <a:lnTo>
                    <a:pt x="19" y="400"/>
                  </a:lnTo>
                  <a:lnTo>
                    <a:pt x="48" y="410"/>
                  </a:lnTo>
                  <a:lnTo>
                    <a:pt x="77" y="420"/>
                  </a:lnTo>
                  <a:lnTo>
                    <a:pt x="116" y="430"/>
                  </a:lnTo>
                  <a:lnTo>
                    <a:pt x="136" y="460"/>
                  </a:lnTo>
                  <a:lnTo>
                    <a:pt x="165" y="490"/>
                  </a:lnTo>
                  <a:lnTo>
                    <a:pt x="194" y="500"/>
                  </a:lnTo>
                  <a:lnTo>
                    <a:pt x="223" y="520"/>
                  </a:lnTo>
                  <a:lnTo>
                    <a:pt x="252" y="550"/>
                  </a:lnTo>
                  <a:lnTo>
                    <a:pt x="281" y="570"/>
                  </a:lnTo>
                  <a:lnTo>
                    <a:pt x="311" y="580"/>
                  </a:lnTo>
                  <a:lnTo>
                    <a:pt x="340" y="580"/>
                  </a:lnTo>
                  <a:lnTo>
                    <a:pt x="369" y="570"/>
                  </a:lnTo>
                  <a:lnTo>
                    <a:pt x="398" y="570"/>
                  </a:lnTo>
                  <a:lnTo>
                    <a:pt x="417" y="540"/>
                  </a:lnTo>
                  <a:lnTo>
                    <a:pt x="437" y="500"/>
                  </a:lnTo>
                  <a:lnTo>
                    <a:pt x="437" y="470"/>
                  </a:lnTo>
                  <a:lnTo>
                    <a:pt x="456" y="440"/>
                  </a:lnTo>
                  <a:lnTo>
                    <a:pt x="476" y="410"/>
                  </a:lnTo>
                  <a:lnTo>
                    <a:pt x="476" y="380"/>
                  </a:lnTo>
                  <a:lnTo>
                    <a:pt x="486" y="350"/>
                  </a:lnTo>
                  <a:lnTo>
                    <a:pt x="486" y="320"/>
                  </a:lnTo>
                  <a:lnTo>
                    <a:pt x="486" y="290"/>
                  </a:lnTo>
                  <a:lnTo>
                    <a:pt x="456" y="260"/>
                  </a:lnTo>
                  <a:lnTo>
                    <a:pt x="417" y="230"/>
                  </a:lnTo>
                  <a:lnTo>
                    <a:pt x="408" y="200"/>
                  </a:lnTo>
                  <a:lnTo>
                    <a:pt x="427" y="170"/>
                  </a:lnTo>
                  <a:lnTo>
                    <a:pt x="427" y="140"/>
                  </a:lnTo>
                  <a:lnTo>
                    <a:pt x="427" y="110"/>
                  </a:lnTo>
                  <a:lnTo>
                    <a:pt x="408" y="80"/>
                  </a:lnTo>
                  <a:lnTo>
                    <a:pt x="379" y="60"/>
                  </a:lnTo>
                  <a:lnTo>
                    <a:pt x="359" y="30"/>
                  </a:lnTo>
                  <a:lnTo>
                    <a:pt x="330" y="10"/>
                  </a:lnTo>
                  <a:lnTo>
                    <a:pt x="301" y="0"/>
                  </a:lnTo>
                  <a:lnTo>
                    <a:pt x="272" y="0"/>
                  </a:lnTo>
                  <a:lnTo>
                    <a:pt x="243" y="0"/>
                  </a:lnTo>
                  <a:lnTo>
                    <a:pt x="213" y="0"/>
                  </a:lnTo>
                  <a:lnTo>
                    <a:pt x="155" y="0"/>
                  </a:lnTo>
                  <a:lnTo>
                    <a:pt x="126" y="20"/>
                  </a:lnTo>
                  <a:lnTo>
                    <a:pt x="104" y="64"/>
                  </a:lnTo>
                </a:path>
              </a:pathLst>
            </a:custGeom>
            <a:solidFill>
              <a:schemeClr val="lt1"/>
            </a:solidFill>
            <a:ln w="254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14" name="Google Shape;314;p18"/>
            <p:cNvSpPr/>
            <p:nvPr/>
          </p:nvSpPr>
          <p:spPr>
            <a:xfrm>
              <a:off x="7481888" y="3230563"/>
              <a:ext cx="555625" cy="684212"/>
            </a:xfrm>
            <a:custGeom>
              <a:avLst/>
              <a:gdLst/>
              <a:ahLst/>
              <a:cxnLst/>
              <a:rect l="l" t="t" r="r" b="b"/>
              <a:pathLst>
                <a:path w="350" h="431" extrusionOk="0">
                  <a:moveTo>
                    <a:pt x="176" y="82"/>
                  </a:moveTo>
                  <a:lnTo>
                    <a:pt x="135" y="90"/>
                  </a:lnTo>
                  <a:lnTo>
                    <a:pt x="106" y="80"/>
                  </a:lnTo>
                  <a:lnTo>
                    <a:pt x="77" y="80"/>
                  </a:lnTo>
                  <a:lnTo>
                    <a:pt x="96" y="110"/>
                  </a:lnTo>
                  <a:lnTo>
                    <a:pt x="135" y="130"/>
                  </a:lnTo>
                  <a:lnTo>
                    <a:pt x="106" y="130"/>
                  </a:lnTo>
                  <a:lnTo>
                    <a:pt x="77" y="130"/>
                  </a:lnTo>
                  <a:lnTo>
                    <a:pt x="48" y="140"/>
                  </a:lnTo>
                  <a:lnTo>
                    <a:pt x="19" y="160"/>
                  </a:lnTo>
                  <a:lnTo>
                    <a:pt x="0" y="190"/>
                  </a:lnTo>
                  <a:lnTo>
                    <a:pt x="19" y="220"/>
                  </a:lnTo>
                  <a:lnTo>
                    <a:pt x="48" y="230"/>
                  </a:lnTo>
                  <a:lnTo>
                    <a:pt x="77" y="230"/>
                  </a:lnTo>
                  <a:lnTo>
                    <a:pt x="48" y="260"/>
                  </a:lnTo>
                  <a:lnTo>
                    <a:pt x="29" y="290"/>
                  </a:lnTo>
                  <a:lnTo>
                    <a:pt x="58" y="300"/>
                  </a:lnTo>
                  <a:lnTo>
                    <a:pt x="87" y="300"/>
                  </a:lnTo>
                  <a:lnTo>
                    <a:pt x="67" y="330"/>
                  </a:lnTo>
                  <a:lnTo>
                    <a:pt x="96" y="350"/>
                  </a:lnTo>
                  <a:lnTo>
                    <a:pt x="126" y="330"/>
                  </a:lnTo>
                  <a:lnTo>
                    <a:pt x="126" y="360"/>
                  </a:lnTo>
                  <a:lnTo>
                    <a:pt x="135" y="390"/>
                  </a:lnTo>
                  <a:lnTo>
                    <a:pt x="145" y="420"/>
                  </a:lnTo>
                  <a:lnTo>
                    <a:pt x="174" y="430"/>
                  </a:lnTo>
                  <a:lnTo>
                    <a:pt x="203" y="430"/>
                  </a:lnTo>
                  <a:lnTo>
                    <a:pt x="213" y="400"/>
                  </a:lnTo>
                  <a:lnTo>
                    <a:pt x="242" y="410"/>
                  </a:lnTo>
                  <a:lnTo>
                    <a:pt x="271" y="420"/>
                  </a:lnTo>
                  <a:lnTo>
                    <a:pt x="252" y="390"/>
                  </a:lnTo>
                  <a:lnTo>
                    <a:pt x="290" y="370"/>
                  </a:lnTo>
                  <a:lnTo>
                    <a:pt x="290" y="340"/>
                  </a:lnTo>
                  <a:lnTo>
                    <a:pt x="261" y="320"/>
                  </a:lnTo>
                  <a:lnTo>
                    <a:pt x="290" y="320"/>
                  </a:lnTo>
                  <a:lnTo>
                    <a:pt x="319" y="320"/>
                  </a:lnTo>
                  <a:lnTo>
                    <a:pt x="349" y="310"/>
                  </a:lnTo>
                  <a:lnTo>
                    <a:pt x="319" y="290"/>
                  </a:lnTo>
                  <a:lnTo>
                    <a:pt x="290" y="280"/>
                  </a:lnTo>
                  <a:lnTo>
                    <a:pt x="261" y="270"/>
                  </a:lnTo>
                  <a:lnTo>
                    <a:pt x="300" y="270"/>
                  </a:lnTo>
                  <a:lnTo>
                    <a:pt x="329" y="260"/>
                  </a:lnTo>
                  <a:lnTo>
                    <a:pt x="349" y="230"/>
                  </a:lnTo>
                  <a:lnTo>
                    <a:pt x="319" y="210"/>
                  </a:lnTo>
                  <a:lnTo>
                    <a:pt x="290" y="200"/>
                  </a:lnTo>
                  <a:lnTo>
                    <a:pt x="261" y="200"/>
                  </a:lnTo>
                  <a:lnTo>
                    <a:pt x="290" y="200"/>
                  </a:lnTo>
                  <a:lnTo>
                    <a:pt x="319" y="190"/>
                  </a:lnTo>
                  <a:lnTo>
                    <a:pt x="290" y="170"/>
                  </a:lnTo>
                  <a:lnTo>
                    <a:pt x="261" y="170"/>
                  </a:lnTo>
                  <a:lnTo>
                    <a:pt x="290" y="150"/>
                  </a:lnTo>
                  <a:lnTo>
                    <a:pt x="319" y="120"/>
                  </a:lnTo>
                  <a:lnTo>
                    <a:pt x="281" y="100"/>
                  </a:lnTo>
                  <a:lnTo>
                    <a:pt x="252" y="100"/>
                  </a:lnTo>
                  <a:lnTo>
                    <a:pt x="222" y="110"/>
                  </a:lnTo>
                  <a:lnTo>
                    <a:pt x="261" y="110"/>
                  </a:lnTo>
                  <a:lnTo>
                    <a:pt x="300" y="100"/>
                  </a:lnTo>
                  <a:lnTo>
                    <a:pt x="319" y="70"/>
                  </a:lnTo>
                  <a:lnTo>
                    <a:pt x="310" y="40"/>
                  </a:lnTo>
                  <a:lnTo>
                    <a:pt x="281" y="40"/>
                  </a:lnTo>
                  <a:lnTo>
                    <a:pt x="252" y="50"/>
                  </a:lnTo>
                  <a:lnTo>
                    <a:pt x="222" y="60"/>
                  </a:lnTo>
                  <a:lnTo>
                    <a:pt x="213" y="30"/>
                  </a:lnTo>
                  <a:lnTo>
                    <a:pt x="184" y="10"/>
                  </a:lnTo>
                  <a:lnTo>
                    <a:pt x="155" y="0"/>
                  </a:lnTo>
                  <a:lnTo>
                    <a:pt x="126" y="30"/>
                  </a:lnTo>
                  <a:lnTo>
                    <a:pt x="126" y="60"/>
                  </a:lnTo>
                  <a:lnTo>
                    <a:pt x="135" y="90"/>
                  </a:lnTo>
                  <a:lnTo>
                    <a:pt x="176" y="82"/>
                  </a:lnTo>
                </a:path>
              </a:pathLst>
            </a:custGeom>
            <a:solidFill>
              <a:srgbClr val="0099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315" name="Google Shape;315;p18"/>
            <p:cNvGrpSpPr/>
            <p:nvPr/>
          </p:nvGrpSpPr>
          <p:grpSpPr>
            <a:xfrm>
              <a:off x="7397750" y="3124200"/>
              <a:ext cx="363538" cy="527050"/>
              <a:chOff x="4660" y="1968"/>
              <a:chExt cx="229" cy="332"/>
            </a:xfrm>
          </p:grpSpPr>
          <p:sp>
            <p:nvSpPr>
              <p:cNvPr id="316" name="Google Shape;316;p18"/>
              <p:cNvSpPr/>
              <p:nvPr/>
            </p:nvSpPr>
            <p:spPr>
              <a:xfrm>
                <a:off x="4803" y="2212"/>
                <a:ext cx="86" cy="88"/>
              </a:xfrm>
              <a:prstGeom prst="ellipse">
                <a:avLst/>
              </a:prstGeom>
              <a:solidFill>
                <a:srgbClr val="000000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endParaRPr sz="2000" b="1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17" name="Google Shape;317;p18"/>
              <p:cNvSpPr/>
              <p:nvPr/>
            </p:nvSpPr>
            <p:spPr>
              <a:xfrm>
                <a:off x="4660" y="1968"/>
                <a:ext cx="140" cy="162"/>
              </a:xfrm>
              <a:custGeom>
                <a:avLst/>
                <a:gdLst/>
                <a:ahLst/>
                <a:cxnLst/>
                <a:rect l="l" t="t" r="r" b="b"/>
                <a:pathLst>
                  <a:path w="140" h="162" extrusionOk="0">
                    <a:moveTo>
                      <a:pt x="12" y="22"/>
                    </a:moveTo>
                    <a:lnTo>
                      <a:pt x="19" y="13"/>
                    </a:lnTo>
                    <a:lnTo>
                      <a:pt x="28" y="5"/>
                    </a:lnTo>
                    <a:lnTo>
                      <a:pt x="38" y="1"/>
                    </a:lnTo>
                    <a:lnTo>
                      <a:pt x="51" y="0"/>
                    </a:lnTo>
                    <a:lnTo>
                      <a:pt x="62" y="0"/>
                    </a:lnTo>
                    <a:lnTo>
                      <a:pt x="75" y="2"/>
                    </a:lnTo>
                    <a:lnTo>
                      <a:pt x="87" y="8"/>
                    </a:lnTo>
                    <a:lnTo>
                      <a:pt x="98" y="15"/>
                    </a:lnTo>
                    <a:lnTo>
                      <a:pt x="108" y="24"/>
                    </a:lnTo>
                    <a:lnTo>
                      <a:pt x="118" y="34"/>
                    </a:lnTo>
                    <a:lnTo>
                      <a:pt x="125" y="47"/>
                    </a:lnTo>
                    <a:lnTo>
                      <a:pt x="132" y="61"/>
                    </a:lnTo>
                    <a:lnTo>
                      <a:pt x="136" y="74"/>
                    </a:lnTo>
                    <a:lnTo>
                      <a:pt x="138" y="88"/>
                    </a:lnTo>
                    <a:lnTo>
                      <a:pt x="139" y="102"/>
                    </a:lnTo>
                    <a:lnTo>
                      <a:pt x="137" y="116"/>
                    </a:lnTo>
                    <a:lnTo>
                      <a:pt x="132" y="127"/>
                    </a:lnTo>
                    <a:lnTo>
                      <a:pt x="126" y="138"/>
                    </a:lnTo>
                    <a:lnTo>
                      <a:pt x="119" y="147"/>
                    </a:lnTo>
                    <a:lnTo>
                      <a:pt x="110" y="155"/>
                    </a:lnTo>
                    <a:lnTo>
                      <a:pt x="100" y="159"/>
                    </a:lnTo>
                    <a:lnTo>
                      <a:pt x="88" y="161"/>
                    </a:lnTo>
                    <a:lnTo>
                      <a:pt x="76" y="160"/>
                    </a:lnTo>
                    <a:lnTo>
                      <a:pt x="63" y="158"/>
                    </a:lnTo>
                    <a:lnTo>
                      <a:pt x="52" y="152"/>
                    </a:lnTo>
                    <a:lnTo>
                      <a:pt x="40" y="145"/>
                    </a:lnTo>
                    <a:lnTo>
                      <a:pt x="30" y="136"/>
                    </a:lnTo>
                    <a:lnTo>
                      <a:pt x="20" y="125"/>
                    </a:lnTo>
                    <a:lnTo>
                      <a:pt x="13" y="113"/>
                    </a:lnTo>
                    <a:lnTo>
                      <a:pt x="6" y="99"/>
                    </a:lnTo>
                    <a:lnTo>
                      <a:pt x="2" y="86"/>
                    </a:lnTo>
                    <a:lnTo>
                      <a:pt x="0" y="72"/>
                    </a:lnTo>
                    <a:lnTo>
                      <a:pt x="0" y="58"/>
                    </a:lnTo>
                    <a:lnTo>
                      <a:pt x="1" y="44"/>
                    </a:lnTo>
                    <a:lnTo>
                      <a:pt x="6" y="33"/>
                    </a:lnTo>
                    <a:lnTo>
                      <a:pt x="12" y="22"/>
                    </a:lnTo>
                  </a:path>
                </a:pathLst>
              </a:custGeom>
              <a:solidFill>
                <a:srgbClr val="50009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1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18" name="Google Shape;318;p18"/>
              <p:cNvSpPr/>
              <p:nvPr/>
            </p:nvSpPr>
            <p:spPr>
              <a:xfrm>
                <a:off x="4672" y="1992"/>
                <a:ext cx="202" cy="276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76" extrusionOk="0">
                    <a:moveTo>
                      <a:pt x="201" y="275"/>
                    </a:moveTo>
                    <a:lnTo>
                      <a:pt x="0" y="102"/>
                    </a:lnTo>
                    <a:lnTo>
                      <a:pt x="110" y="0"/>
                    </a:lnTo>
                    <a:lnTo>
                      <a:pt x="201" y="275"/>
                    </a:lnTo>
                  </a:path>
                </a:pathLst>
              </a:custGeom>
              <a:solidFill>
                <a:srgbClr val="50009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1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319" name="Google Shape;319;p18"/>
            <p:cNvSpPr/>
            <p:nvPr/>
          </p:nvSpPr>
          <p:spPr>
            <a:xfrm>
              <a:off x="7237413" y="4251325"/>
              <a:ext cx="1311256" cy="4007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075" tIns="46025" rIns="92075" bIns="460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Fl  R 4 sec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" name="Google Shape;320;p18" descr="75%"/>
          <p:cNvSpPr/>
          <p:nvPr/>
        </p:nvSpPr>
        <p:spPr>
          <a:xfrm>
            <a:off x="0" y="3886200"/>
            <a:ext cx="3238500" cy="2971800"/>
          </a:xfrm>
          <a:custGeom>
            <a:avLst/>
            <a:gdLst/>
            <a:ahLst/>
            <a:cxnLst/>
            <a:rect l="l" t="t" r="r" b="b"/>
            <a:pathLst>
              <a:path w="2040" h="1872" extrusionOk="0">
                <a:moveTo>
                  <a:pt x="0" y="0"/>
                </a:moveTo>
                <a:lnTo>
                  <a:pt x="58" y="12"/>
                </a:lnTo>
                <a:lnTo>
                  <a:pt x="116" y="32"/>
                </a:lnTo>
                <a:lnTo>
                  <a:pt x="194" y="42"/>
                </a:lnTo>
                <a:lnTo>
                  <a:pt x="223" y="62"/>
                </a:lnTo>
                <a:lnTo>
                  <a:pt x="242" y="92"/>
                </a:lnTo>
                <a:lnTo>
                  <a:pt x="262" y="122"/>
                </a:lnTo>
                <a:lnTo>
                  <a:pt x="281" y="152"/>
                </a:lnTo>
                <a:lnTo>
                  <a:pt x="291" y="182"/>
                </a:lnTo>
                <a:lnTo>
                  <a:pt x="320" y="212"/>
                </a:lnTo>
                <a:lnTo>
                  <a:pt x="330" y="252"/>
                </a:lnTo>
                <a:lnTo>
                  <a:pt x="349" y="282"/>
                </a:lnTo>
                <a:lnTo>
                  <a:pt x="359" y="312"/>
                </a:lnTo>
                <a:lnTo>
                  <a:pt x="378" y="342"/>
                </a:lnTo>
                <a:lnTo>
                  <a:pt x="398" y="372"/>
                </a:lnTo>
                <a:lnTo>
                  <a:pt x="427" y="382"/>
                </a:lnTo>
                <a:lnTo>
                  <a:pt x="446" y="412"/>
                </a:lnTo>
                <a:lnTo>
                  <a:pt x="475" y="432"/>
                </a:lnTo>
                <a:lnTo>
                  <a:pt x="495" y="462"/>
                </a:lnTo>
                <a:lnTo>
                  <a:pt x="524" y="502"/>
                </a:lnTo>
                <a:lnTo>
                  <a:pt x="553" y="542"/>
                </a:lnTo>
                <a:lnTo>
                  <a:pt x="563" y="572"/>
                </a:lnTo>
                <a:lnTo>
                  <a:pt x="582" y="602"/>
                </a:lnTo>
                <a:lnTo>
                  <a:pt x="650" y="642"/>
                </a:lnTo>
                <a:lnTo>
                  <a:pt x="660" y="672"/>
                </a:lnTo>
                <a:lnTo>
                  <a:pt x="699" y="702"/>
                </a:lnTo>
                <a:lnTo>
                  <a:pt x="737" y="742"/>
                </a:lnTo>
                <a:lnTo>
                  <a:pt x="757" y="772"/>
                </a:lnTo>
                <a:lnTo>
                  <a:pt x="776" y="812"/>
                </a:lnTo>
                <a:lnTo>
                  <a:pt x="796" y="842"/>
                </a:lnTo>
                <a:lnTo>
                  <a:pt x="815" y="872"/>
                </a:lnTo>
                <a:lnTo>
                  <a:pt x="844" y="902"/>
                </a:lnTo>
                <a:lnTo>
                  <a:pt x="854" y="932"/>
                </a:lnTo>
                <a:lnTo>
                  <a:pt x="893" y="972"/>
                </a:lnTo>
                <a:lnTo>
                  <a:pt x="902" y="1002"/>
                </a:lnTo>
                <a:lnTo>
                  <a:pt x="922" y="1032"/>
                </a:lnTo>
                <a:lnTo>
                  <a:pt x="961" y="1112"/>
                </a:lnTo>
                <a:lnTo>
                  <a:pt x="990" y="1132"/>
                </a:lnTo>
                <a:lnTo>
                  <a:pt x="1019" y="1152"/>
                </a:lnTo>
                <a:lnTo>
                  <a:pt x="1048" y="1172"/>
                </a:lnTo>
                <a:lnTo>
                  <a:pt x="1077" y="1192"/>
                </a:lnTo>
                <a:lnTo>
                  <a:pt x="1155" y="1222"/>
                </a:lnTo>
                <a:lnTo>
                  <a:pt x="1194" y="1242"/>
                </a:lnTo>
                <a:lnTo>
                  <a:pt x="1223" y="1262"/>
                </a:lnTo>
                <a:lnTo>
                  <a:pt x="1262" y="1282"/>
                </a:lnTo>
                <a:lnTo>
                  <a:pt x="1291" y="1292"/>
                </a:lnTo>
                <a:lnTo>
                  <a:pt x="1320" y="1312"/>
                </a:lnTo>
                <a:lnTo>
                  <a:pt x="1349" y="1322"/>
                </a:lnTo>
                <a:lnTo>
                  <a:pt x="1378" y="1332"/>
                </a:lnTo>
                <a:lnTo>
                  <a:pt x="1417" y="1342"/>
                </a:lnTo>
                <a:lnTo>
                  <a:pt x="1446" y="1352"/>
                </a:lnTo>
                <a:lnTo>
                  <a:pt x="1485" y="1372"/>
                </a:lnTo>
                <a:lnTo>
                  <a:pt x="1514" y="1382"/>
                </a:lnTo>
                <a:lnTo>
                  <a:pt x="1543" y="1392"/>
                </a:lnTo>
                <a:lnTo>
                  <a:pt x="1572" y="1412"/>
                </a:lnTo>
                <a:lnTo>
                  <a:pt x="1582" y="1442"/>
                </a:lnTo>
                <a:lnTo>
                  <a:pt x="1611" y="1472"/>
                </a:lnTo>
                <a:lnTo>
                  <a:pt x="1631" y="1552"/>
                </a:lnTo>
                <a:lnTo>
                  <a:pt x="1660" y="1582"/>
                </a:lnTo>
                <a:lnTo>
                  <a:pt x="1679" y="1612"/>
                </a:lnTo>
                <a:lnTo>
                  <a:pt x="1699" y="1642"/>
                </a:lnTo>
                <a:lnTo>
                  <a:pt x="1718" y="1672"/>
                </a:lnTo>
                <a:lnTo>
                  <a:pt x="1747" y="1692"/>
                </a:lnTo>
                <a:lnTo>
                  <a:pt x="1776" y="1712"/>
                </a:lnTo>
                <a:lnTo>
                  <a:pt x="1805" y="1732"/>
                </a:lnTo>
                <a:lnTo>
                  <a:pt x="1893" y="1772"/>
                </a:lnTo>
                <a:lnTo>
                  <a:pt x="1961" y="1802"/>
                </a:lnTo>
                <a:lnTo>
                  <a:pt x="1980" y="1832"/>
                </a:lnTo>
                <a:lnTo>
                  <a:pt x="2009" y="1862"/>
                </a:lnTo>
                <a:lnTo>
                  <a:pt x="2039" y="1871"/>
                </a:lnTo>
                <a:lnTo>
                  <a:pt x="0" y="1871"/>
                </a:lnTo>
                <a:lnTo>
                  <a:pt x="0" y="0"/>
                </a:lnTo>
              </a:path>
            </a:pathLst>
          </a:custGeom>
          <a:solidFill>
            <a:schemeClr val="lt1"/>
          </a:solidFill>
          <a:ln w="254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1" name="Google Shape;321;p18"/>
          <p:cNvSpPr/>
          <p:nvPr/>
        </p:nvSpPr>
        <p:spPr>
          <a:xfrm>
            <a:off x="0" y="4114800"/>
            <a:ext cx="3006725" cy="2743200"/>
          </a:xfrm>
          <a:custGeom>
            <a:avLst/>
            <a:gdLst/>
            <a:ahLst/>
            <a:cxnLst/>
            <a:rect l="l" t="t" r="r" b="b"/>
            <a:pathLst>
              <a:path w="1894" h="1728" extrusionOk="0">
                <a:moveTo>
                  <a:pt x="0" y="0"/>
                </a:moveTo>
                <a:lnTo>
                  <a:pt x="67" y="8"/>
                </a:lnTo>
                <a:lnTo>
                  <a:pt x="106" y="28"/>
                </a:lnTo>
                <a:lnTo>
                  <a:pt x="135" y="58"/>
                </a:lnTo>
                <a:lnTo>
                  <a:pt x="165" y="78"/>
                </a:lnTo>
                <a:lnTo>
                  <a:pt x="184" y="108"/>
                </a:lnTo>
                <a:lnTo>
                  <a:pt x="223" y="138"/>
                </a:lnTo>
                <a:lnTo>
                  <a:pt x="242" y="168"/>
                </a:lnTo>
                <a:lnTo>
                  <a:pt x="271" y="208"/>
                </a:lnTo>
                <a:lnTo>
                  <a:pt x="291" y="238"/>
                </a:lnTo>
                <a:lnTo>
                  <a:pt x="320" y="268"/>
                </a:lnTo>
                <a:lnTo>
                  <a:pt x="349" y="298"/>
                </a:lnTo>
                <a:lnTo>
                  <a:pt x="378" y="318"/>
                </a:lnTo>
                <a:lnTo>
                  <a:pt x="398" y="348"/>
                </a:lnTo>
                <a:lnTo>
                  <a:pt x="436" y="368"/>
                </a:lnTo>
                <a:lnTo>
                  <a:pt x="465" y="398"/>
                </a:lnTo>
                <a:lnTo>
                  <a:pt x="475" y="428"/>
                </a:lnTo>
                <a:lnTo>
                  <a:pt x="495" y="458"/>
                </a:lnTo>
                <a:lnTo>
                  <a:pt x="504" y="488"/>
                </a:lnTo>
                <a:lnTo>
                  <a:pt x="514" y="528"/>
                </a:lnTo>
                <a:lnTo>
                  <a:pt x="524" y="568"/>
                </a:lnTo>
                <a:lnTo>
                  <a:pt x="543" y="608"/>
                </a:lnTo>
                <a:lnTo>
                  <a:pt x="572" y="628"/>
                </a:lnTo>
                <a:lnTo>
                  <a:pt x="601" y="668"/>
                </a:lnTo>
                <a:lnTo>
                  <a:pt x="621" y="708"/>
                </a:lnTo>
                <a:lnTo>
                  <a:pt x="631" y="738"/>
                </a:lnTo>
                <a:lnTo>
                  <a:pt x="650" y="768"/>
                </a:lnTo>
                <a:lnTo>
                  <a:pt x="669" y="808"/>
                </a:lnTo>
                <a:lnTo>
                  <a:pt x="728" y="828"/>
                </a:lnTo>
                <a:lnTo>
                  <a:pt x="786" y="908"/>
                </a:lnTo>
                <a:lnTo>
                  <a:pt x="796" y="938"/>
                </a:lnTo>
                <a:lnTo>
                  <a:pt x="796" y="968"/>
                </a:lnTo>
                <a:lnTo>
                  <a:pt x="825" y="1008"/>
                </a:lnTo>
                <a:lnTo>
                  <a:pt x="834" y="1038"/>
                </a:lnTo>
                <a:lnTo>
                  <a:pt x="873" y="1058"/>
                </a:lnTo>
                <a:lnTo>
                  <a:pt x="931" y="1078"/>
                </a:lnTo>
                <a:lnTo>
                  <a:pt x="999" y="1098"/>
                </a:lnTo>
                <a:lnTo>
                  <a:pt x="1038" y="1118"/>
                </a:lnTo>
                <a:lnTo>
                  <a:pt x="1067" y="1138"/>
                </a:lnTo>
                <a:lnTo>
                  <a:pt x="1096" y="1168"/>
                </a:lnTo>
                <a:lnTo>
                  <a:pt x="1155" y="1178"/>
                </a:lnTo>
                <a:lnTo>
                  <a:pt x="1184" y="1198"/>
                </a:lnTo>
                <a:lnTo>
                  <a:pt x="1223" y="1228"/>
                </a:lnTo>
                <a:lnTo>
                  <a:pt x="1281" y="1248"/>
                </a:lnTo>
                <a:lnTo>
                  <a:pt x="1310" y="1268"/>
                </a:lnTo>
                <a:lnTo>
                  <a:pt x="1339" y="1278"/>
                </a:lnTo>
                <a:lnTo>
                  <a:pt x="1368" y="1298"/>
                </a:lnTo>
                <a:lnTo>
                  <a:pt x="1397" y="1318"/>
                </a:lnTo>
                <a:lnTo>
                  <a:pt x="1475" y="1348"/>
                </a:lnTo>
                <a:lnTo>
                  <a:pt x="1494" y="1378"/>
                </a:lnTo>
                <a:lnTo>
                  <a:pt x="1514" y="1408"/>
                </a:lnTo>
                <a:lnTo>
                  <a:pt x="1543" y="1438"/>
                </a:lnTo>
                <a:lnTo>
                  <a:pt x="1572" y="1518"/>
                </a:lnTo>
                <a:lnTo>
                  <a:pt x="1611" y="1538"/>
                </a:lnTo>
                <a:lnTo>
                  <a:pt x="1640" y="1568"/>
                </a:lnTo>
                <a:lnTo>
                  <a:pt x="1669" y="1578"/>
                </a:lnTo>
                <a:lnTo>
                  <a:pt x="1698" y="1608"/>
                </a:lnTo>
                <a:lnTo>
                  <a:pt x="1727" y="1628"/>
                </a:lnTo>
                <a:lnTo>
                  <a:pt x="1747" y="1658"/>
                </a:lnTo>
                <a:lnTo>
                  <a:pt x="1786" y="1688"/>
                </a:lnTo>
                <a:lnTo>
                  <a:pt x="1815" y="1698"/>
                </a:lnTo>
                <a:lnTo>
                  <a:pt x="1844" y="1727"/>
                </a:lnTo>
                <a:lnTo>
                  <a:pt x="1863" y="1727"/>
                </a:lnTo>
                <a:lnTo>
                  <a:pt x="1873" y="1727"/>
                </a:lnTo>
                <a:lnTo>
                  <a:pt x="1883" y="1727"/>
                </a:lnTo>
                <a:lnTo>
                  <a:pt x="1893" y="1727"/>
                </a:lnTo>
                <a:lnTo>
                  <a:pt x="0" y="1727"/>
                </a:lnTo>
                <a:lnTo>
                  <a:pt x="0" y="0"/>
                </a:lnTo>
              </a:path>
            </a:pathLst>
          </a:custGeom>
          <a:solidFill>
            <a:srgbClr val="FFFFCC"/>
          </a:solidFill>
          <a:ln w="127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22" name="Google Shape;322;p18"/>
          <p:cNvGrpSpPr/>
          <p:nvPr/>
        </p:nvGrpSpPr>
        <p:grpSpPr>
          <a:xfrm>
            <a:off x="128588" y="5310188"/>
            <a:ext cx="966787" cy="620712"/>
            <a:chOff x="81" y="3345"/>
            <a:chExt cx="609" cy="391"/>
          </a:xfrm>
        </p:grpSpPr>
        <p:sp>
          <p:nvSpPr>
            <p:cNvPr id="323" name="Google Shape;323;p18"/>
            <p:cNvSpPr/>
            <p:nvPr/>
          </p:nvSpPr>
          <p:spPr>
            <a:xfrm>
              <a:off x="475" y="3512"/>
              <a:ext cx="215" cy="224"/>
            </a:xfrm>
            <a:prstGeom prst="ellipse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endParaRPr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24" name="Google Shape;324;p18"/>
            <p:cNvSpPr/>
            <p:nvPr/>
          </p:nvSpPr>
          <p:spPr>
            <a:xfrm>
              <a:off x="563" y="3604"/>
              <a:ext cx="39" cy="4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endParaRPr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25" name="Google Shape;325;p18"/>
            <p:cNvSpPr/>
            <p:nvPr/>
          </p:nvSpPr>
          <p:spPr>
            <a:xfrm>
              <a:off x="81" y="3345"/>
              <a:ext cx="444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075" tIns="46025" rIns="92075" bIns="460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6" name="Google Shape;326;p18" descr="75%"/>
          <p:cNvSpPr/>
          <p:nvPr/>
        </p:nvSpPr>
        <p:spPr>
          <a:xfrm>
            <a:off x="2189163" y="0"/>
            <a:ext cx="2990850" cy="795338"/>
          </a:xfrm>
          <a:custGeom>
            <a:avLst/>
            <a:gdLst/>
            <a:ahLst/>
            <a:cxnLst/>
            <a:rect l="l" t="t" r="r" b="b"/>
            <a:pathLst>
              <a:path w="1884" h="501" extrusionOk="0">
                <a:moveTo>
                  <a:pt x="1883" y="48"/>
                </a:moveTo>
                <a:lnTo>
                  <a:pt x="1883" y="90"/>
                </a:lnTo>
                <a:lnTo>
                  <a:pt x="1863" y="120"/>
                </a:lnTo>
                <a:lnTo>
                  <a:pt x="1853" y="150"/>
                </a:lnTo>
                <a:lnTo>
                  <a:pt x="1844" y="180"/>
                </a:lnTo>
                <a:lnTo>
                  <a:pt x="1824" y="210"/>
                </a:lnTo>
                <a:lnTo>
                  <a:pt x="1805" y="240"/>
                </a:lnTo>
                <a:lnTo>
                  <a:pt x="1785" y="270"/>
                </a:lnTo>
                <a:lnTo>
                  <a:pt x="1776" y="310"/>
                </a:lnTo>
                <a:lnTo>
                  <a:pt x="1776" y="340"/>
                </a:lnTo>
                <a:lnTo>
                  <a:pt x="1776" y="370"/>
                </a:lnTo>
                <a:lnTo>
                  <a:pt x="1747" y="390"/>
                </a:lnTo>
                <a:lnTo>
                  <a:pt x="1708" y="410"/>
                </a:lnTo>
                <a:lnTo>
                  <a:pt x="1679" y="430"/>
                </a:lnTo>
                <a:lnTo>
                  <a:pt x="1640" y="440"/>
                </a:lnTo>
                <a:lnTo>
                  <a:pt x="1611" y="460"/>
                </a:lnTo>
                <a:lnTo>
                  <a:pt x="1582" y="470"/>
                </a:lnTo>
                <a:lnTo>
                  <a:pt x="1552" y="480"/>
                </a:lnTo>
                <a:lnTo>
                  <a:pt x="1523" y="490"/>
                </a:lnTo>
                <a:lnTo>
                  <a:pt x="1485" y="500"/>
                </a:lnTo>
                <a:lnTo>
                  <a:pt x="1407" y="500"/>
                </a:lnTo>
                <a:lnTo>
                  <a:pt x="1349" y="500"/>
                </a:lnTo>
                <a:lnTo>
                  <a:pt x="1290" y="500"/>
                </a:lnTo>
                <a:lnTo>
                  <a:pt x="1232" y="500"/>
                </a:lnTo>
                <a:lnTo>
                  <a:pt x="1164" y="500"/>
                </a:lnTo>
                <a:lnTo>
                  <a:pt x="1087" y="500"/>
                </a:lnTo>
                <a:lnTo>
                  <a:pt x="1028" y="500"/>
                </a:lnTo>
                <a:lnTo>
                  <a:pt x="960" y="500"/>
                </a:lnTo>
                <a:lnTo>
                  <a:pt x="883" y="500"/>
                </a:lnTo>
                <a:lnTo>
                  <a:pt x="844" y="500"/>
                </a:lnTo>
                <a:lnTo>
                  <a:pt x="805" y="500"/>
                </a:lnTo>
                <a:lnTo>
                  <a:pt x="776" y="500"/>
                </a:lnTo>
                <a:lnTo>
                  <a:pt x="698" y="500"/>
                </a:lnTo>
                <a:lnTo>
                  <a:pt x="660" y="500"/>
                </a:lnTo>
                <a:lnTo>
                  <a:pt x="630" y="490"/>
                </a:lnTo>
                <a:lnTo>
                  <a:pt x="601" y="480"/>
                </a:lnTo>
                <a:lnTo>
                  <a:pt x="572" y="460"/>
                </a:lnTo>
                <a:lnTo>
                  <a:pt x="543" y="440"/>
                </a:lnTo>
                <a:lnTo>
                  <a:pt x="514" y="420"/>
                </a:lnTo>
                <a:lnTo>
                  <a:pt x="475" y="400"/>
                </a:lnTo>
                <a:lnTo>
                  <a:pt x="446" y="390"/>
                </a:lnTo>
                <a:lnTo>
                  <a:pt x="407" y="380"/>
                </a:lnTo>
                <a:lnTo>
                  <a:pt x="330" y="370"/>
                </a:lnTo>
                <a:lnTo>
                  <a:pt x="300" y="350"/>
                </a:lnTo>
                <a:lnTo>
                  <a:pt x="271" y="340"/>
                </a:lnTo>
                <a:lnTo>
                  <a:pt x="242" y="330"/>
                </a:lnTo>
                <a:lnTo>
                  <a:pt x="213" y="310"/>
                </a:lnTo>
                <a:lnTo>
                  <a:pt x="184" y="280"/>
                </a:lnTo>
                <a:lnTo>
                  <a:pt x="155" y="250"/>
                </a:lnTo>
                <a:lnTo>
                  <a:pt x="126" y="230"/>
                </a:lnTo>
                <a:lnTo>
                  <a:pt x="106" y="200"/>
                </a:lnTo>
                <a:lnTo>
                  <a:pt x="87" y="170"/>
                </a:lnTo>
                <a:lnTo>
                  <a:pt x="87" y="140"/>
                </a:lnTo>
                <a:lnTo>
                  <a:pt x="77" y="110"/>
                </a:lnTo>
                <a:lnTo>
                  <a:pt x="58" y="70"/>
                </a:lnTo>
                <a:lnTo>
                  <a:pt x="38" y="40"/>
                </a:lnTo>
                <a:lnTo>
                  <a:pt x="9" y="20"/>
                </a:lnTo>
                <a:lnTo>
                  <a:pt x="0" y="0"/>
                </a:lnTo>
                <a:lnTo>
                  <a:pt x="1883" y="0"/>
                </a:lnTo>
                <a:lnTo>
                  <a:pt x="1883" y="48"/>
                </a:lnTo>
              </a:path>
            </a:pathLst>
          </a:custGeom>
          <a:solidFill>
            <a:schemeClr val="lt1"/>
          </a:solidFill>
          <a:ln w="254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7" name="Google Shape;327;p18"/>
          <p:cNvSpPr/>
          <p:nvPr/>
        </p:nvSpPr>
        <p:spPr>
          <a:xfrm>
            <a:off x="2293938" y="0"/>
            <a:ext cx="2747962" cy="668338"/>
          </a:xfrm>
          <a:custGeom>
            <a:avLst/>
            <a:gdLst/>
            <a:ahLst/>
            <a:cxnLst/>
            <a:rect l="l" t="t" r="r" b="b"/>
            <a:pathLst>
              <a:path w="1731" h="421" extrusionOk="0">
                <a:moveTo>
                  <a:pt x="0" y="0"/>
                </a:moveTo>
                <a:lnTo>
                  <a:pt x="40" y="20"/>
                </a:lnTo>
                <a:lnTo>
                  <a:pt x="50" y="60"/>
                </a:lnTo>
                <a:lnTo>
                  <a:pt x="69" y="90"/>
                </a:lnTo>
                <a:lnTo>
                  <a:pt x="89" y="120"/>
                </a:lnTo>
                <a:lnTo>
                  <a:pt x="147" y="130"/>
                </a:lnTo>
                <a:lnTo>
                  <a:pt x="176" y="150"/>
                </a:lnTo>
                <a:lnTo>
                  <a:pt x="205" y="160"/>
                </a:lnTo>
                <a:lnTo>
                  <a:pt x="244" y="180"/>
                </a:lnTo>
                <a:lnTo>
                  <a:pt x="283" y="210"/>
                </a:lnTo>
                <a:lnTo>
                  <a:pt x="322" y="240"/>
                </a:lnTo>
                <a:lnTo>
                  <a:pt x="399" y="280"/>
                </a:lnTo>
                <a:lnTo>
                  <a:pt x="409" y="310"/>
                </a:lnTo>
                <a:lnTo>
                  <a:pt x="448" y="340"/>
                </a:lnTo>
                <a:lnTo>
                  <a:pt x="477" y="350"/>
                </a:lnTo>
                <a:lnTo>
                  <a:pt x="506" y="350"/>
                </a:lnTo>
                <a:lnTo>
                  <a:pt x="545" y="350"/>
                </a:lnTo>
                <a:lnTo>
                  <a:pt x="584" y="350"/>
                </a:lnTo>
                <a:lnTo>
                  <a:pt x="623" y="350"/>
                </a:lnTo>
                <a:lnTo>
                  <a:pt x="700" y="350"/>
                </a:lnTo>
                <a:lnTo>
                  <a:pt x="788" y="360"/>
                </a:lnTo>
                <a:lnTo>
                  <a:pt x="827" y="380"/>
                </a:lnTo>
                <a:lnTo>
                  <a:pt x="856" y="400"/>
                </a:lnTo>
                <a:lnTo>
                  <a:pt x="885" y="420"/>
                </a:lnTo>
                <a:lnTo>
                  <a:pt x="914" y="420"/>
                </a:lnTo>
                <a:lnTo>
                  <a:pt x="972" y="420"/>
                </a:lnTo>
                <a:lnTo>
                  <a:pt x="1011" y="420"/>
                </a:lnTo>
                <a:lnTo>
                  <a:pt x="1040" y="410"/>
                </a:lnTo>
                <a:lnTo>
                  <a:pt x="1069" y="400"/>
                </a:lnTo>
                <a:lnTo>
                  <a:pt x="1166" y="390"/>
                </a:lnTo>
                <a:lnTo>
                  <a:pt x="1196" y="390"/>
                </a:lnTo>
                <a:lnTo>
                  <a:pt x="1264" y="390"/>
                </a:lnTo>
                <a:lnTo>
                  <a:pt x="1293" y="390"/>
                </a:lnTo>
                <a:lnTo>
                  <a:pt x="1331" y="390"/>
                </a:lnTo>
                <a:lnTo>
                  <a:pt x="1361" y="390"/>
                </a:lnTo>
                <a:lnTo>
                  <a:pt x="1390" y="390"/>
                </a:lnTo>
                <a:lnTo>
                  <a:pt x="1419" y="390"/>
                </a:lnTo>
                <a:lnTo>
                  <a:pt x="1448" y="370"/>
                </a:lnTo>
                <a:lnTo>
                  <a:pt x="1487" y="340"/>
                </a:lnTo>
                <a:lnTo>
                  <a:pt x="1506" y="310"/>
                </a:lnTo>
                <a:lnTo>
                  <a:pt x="1545" y="300"/>
                </a:lnTo>
                <a:lnTo>
                  <a:pt x="1574" y="280"/>
                </a:lnTo>
                <a:lnTo>
                  <a:pt x="1603" y="270"/>
                </a:lnTo>
                <a:lnTo>
                  <a:pt x="1623" y="240"/>
                </a:lnTo>
                <a:lnTo>
                  <a:pt x="1632" y="210"/>
                </a:lnTo>
                <a:lnTo>
                  <a:pt x="1642" y="180"/>
                </a:lnTo>
                <a:lnTo>
                  <a:pt x="1662" y="150"/>
                </a:lnTo>
                <a:lnTo>
                  <a:pt x="1691" y="120"/>
                </a:lnTo>
                <a:lnTo>
                  <a:pt x="1700" y="90"/>
                </a:lnTo>
                <a:lnTo>
                  <a:pt x="1710" y="60"/>
                </a:lnTo>
                <a:lnTo>
                  <a:pt x="1720" y="30"/>
                </a:lnTo>
                <a:lnTo>
                  <a:pt x="1730" y="0"/>
                </a:lnTo>
                <a:lnTo>
                  <a:pt x="0" y="0"/>
                </a:lnTo>
              </a:path>
            </a:pathLst>
          </a:custGeom>
          <a:solidFill>
            <a:srgbClr val="FFFFCC"/>
          </a:solidFill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28" name="Google Shape;328;p18"/>
          <p:cNvGrpSpPr/>
          <p:nvPr/>
        </p:nvGrpSpPr>
        <p:grpSpPr>
          <a:xfrm>
            <a:off x="3019425" y="128588"/>
            <a:ext cx="1036638" cy="468312"/>
            <a:chOff x="1902" y="81"/>
            <a:chExt cx="653" cy="295"/>
          </a:xfrm>
        </p:grpSpPr>
        <p:sp>
          <p:nvSpPr>
            <p:cNvPr id="329" name="Google Shape;329;p18"/>
            <p:cNvSpPr/>
            <p:nvPr/>
          </p:nvSpPr>
          <p:spPr>
            <a:xfrm>
              <a:off x="2338" y="152"/>
              <a:ext cx="217" cy="224"/>
            </a:xfrm>
            <a:prstGeom prst="ellipse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endParaRPr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30" name="Google Shape;330;p18"/>
            <p:cNvSpPr/>
            <p:nvPr/>
          </p:nvSpPr>
          <p:spPr>
            <a:xfrm>
              <a:off x="2428" y="244"/>
              <a:ext cx="37" cy="4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endParaRPr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31" name="Google Shape;331;p18"/>
            <p:cNvSpPr/>
            <p:nvPr/>
          </p:nvSpPr>
          <p:spPr>
            <a:xfrm>
              <a:off x="1902" y="81"/>
              <a:ext cx="460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075" tIns="46025" rIns="92075" bIns="460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TWR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32" name="Google Shape;332;p18"/>
          <p:cNvCxnSpPr/>
          <p:nvPr/>
        </p:nvCxnSpPr>
        <p:spPr>
          <a:xfrm>
            <a:off x="3848100" y="381000"/>
            <a:ext cx="887413" cy="60960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3" name="Google Shape;333;p18"/>
          <p:cNvCxnSpPr/>
          <p:nvPr/>
        </p:nvCxnSpPr>
        <p:spPr>
          <a:xfrm rot="10800000" flipH="1">
            <a:off x="887413" y="2743200"/>
            <a:ext cx="6140450" cy="30480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4" name="Google Shape;334;p18"/>
          <p:cNvCxnSpPr/>
          <p:nvPr/>
        </p:nvCxnSpPr>
        <p:spPr>
          <a:xfrm rot="10800000">
            <a:off x="1752600" y="3810000"/>
            <a:ext cx="5867400" cy="6096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5" name="Google Shape;335;p18"/>
          <p:cNvSpPr/>
          <p:nvPr/>
        </p:nvSpPr>
        <p:spPr>
          <a:xfrm>
            <a:off x="4229100" y="3898900"/>
            <a:ext cx="344488" cy="355600"/>
          </a:xfrm>
          <a:prstGeom prst="ellipse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6" name="Google Shape;336;p18"/>
          <p:cNvSpPr/>
          <p:nvPr/>
        </p:nvSpPr>
        <p:spPr>
          <a:xfrm>
            <a:off x="4371975" y="4044950"/>
            <a:ext cx="61913" cy="63500"/>
          </a:xfrm>
          <a:prstGeom prst="ellipse">
            <a:avLst/>
          </a:prstGeom>
          <a:solidFill>
            <a:schemeClr val="dk2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7" name="Google Shape;337;p18"/>
          <p:cNvSpPr/>
          <p:nvPr/>
        </p:nvSpPr>
        <p:spPr>
          <a:xfrm>
            <a:off x="4572000" y="4167188"/>
            <a:ext cx="6413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1412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8"/>
          <p:cNvSpPr/>
          <p:nvPr/>
        </p:nvSpPr>
        <p:spPr>
          <a:xfrm>
            <a:off x="4686300" y="2073793"/>
            <a:ext cx="1708150" cy="400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3 aids = 120°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8"/>
          <p:cNvSpPr/>
          <p:nvPr/>
        </p:nvSpPr>
        <p:spPr>
          <a:xfrm rot="-538948">
            <a:off x="3582489" y="3473866"/>
            <a:ext cx="631825" cy="727075"/>
          </a:xfrm>
          <a:custGeom>
            <a:avLst/>
            <a:gdLst/>
            <a:ahLst/>
            <a:cxnLst/>
            <a:rect l="l" t="t" r="r" b="b"/>
            <a:pathLst>
              <a:path w="24289" h="26444" fill="none" extrusionOk="0">
                <a:moveTo>
                  <a:pt x="550" y="26443"/>
                </a:moveTo>
                <a:cubicBezTo>
                  <a:pt x="184" y="24855"/>
                  <a:pt x="0" y="23230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22498" y="-1"/>
                  <a:pt x="23397" y="56"/>
                  <a:pt x="24288" y="168"/>
                </a:cubicBezTo>
              </a:path>
              <a:path w="24289" h="26444" extrusionOk="0">
                <a:moveTo>
                  <a:pt x="550" y="26443"/>
                </a:moveTo>
                <a:cubicBezTo>
                  <a:pt x="184" y="24855"/>
                  <a:pt x="0" y="23230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22498" y="-1"/>
                  <a:pt x="23397" y="56"/>
                  <a:pt x="24288" y="168"/>
                </a:cubicBezTo>
                <a:lnTo>
                  <a:pt x="21600" y="21600"/>
                </a:lnTo>
                <a:lnTo>
                  <a:pt x="550" y="26443"/>
                </a:lnTo>
                <a:close/>
              </a:path>
            </a:pathLst>
          </a:cu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0" name="Google Shape;340;p18"/>
          <p:cNvSpPr/>
          <p:nvPr/>
        </p:nvSpPr>
        <p:spPr>
          <a:xfrm>
            <a:off x="3200400" y="3276600"/>
            <a:ext cx="532197" cy="3699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2075" tIns="46025" rIns="92075" bIns="460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18"/>
          <p:cNvSpPr/>
          <p:nvPr/>
        </p:nvSpPr>
        <p:spPr>
          <a:xfrm>
            <a:off x="750093" y="5575300"/>
            <a:ext cx="345281" cy="342900"/>
          </a:xfrm>
          <a:prstGeom prst="ellipse">
            <a:avLst/>
          </a:prstGeom>
          <a:solidFill>
            <a:srgbClr val="FFFF00">
              <a:alpha val="48627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18"/>
          <p:cNvSpPr/>
          <p:nvPr/>
        </p:nvSpPr>
        <p:spPr>
          <a:xfrm>
            <a:off x="7537674" y="4267200"/>
            <a:ext cx="345281" cy="342900"/>
          </a:xfrm>
          <a:prstGeom prst="ellipse">
            <a:avLst/>
          </a:prstGeom>
          <a:solidFill>
            <a:srgbClr val="FFFF00">
              <a:alpha val="48627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18"/>
          <p:cNvSpPr/>
          <p:nvPr/>
        </p:nvSpPr>
        <p:spPr>
          <a:xfrm>
            <a:off x="3691335" y="241300"/>
            <a:ext cx="345281" cy="342900"/>
          </a:xfrm>
          <a:prstGeom prst="ellipse">
            <a:avLst/>
          </a:prstGeom>
          <a:solidFill>
            <a:srgbClr val="FFFF00">
              <a:alpha val="48627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9" descr="75%"/>
          <p:cNvSpPr/>
          <p:nvPr/>
        </p:nvSpPr>
        <p:spPr>
          <a:xfrm>
            <a:off x="0" y="5175250"/>
            <a:ext cx="9144000" cy="1682750"/>
          </a:xfrm>
          <a:custGeom>
            <a:avLst/>
            <a:gdLst/>
            <a:ahLst/>
            <a:cxnLst/>
            <a:rect l="l" t="t" r="r" b="b"/>
            <a:pathLst>
              <a:path w="5760" h="1060" extrusionOk="0">
                <a:moveTo>
                  <a:pt x="0" y="100"/>
                </a:moveTo>
                <a:lnTo>
                  <a:pt x="40" y="90"/>
                </a:lnTo>
                <a:lnTo>
                  <a:pt x="200" y="80"/>
                </a:lnTo>
                <a:lnTo>
                  <a:pt x="360" y="60"/>
                </a:lnTo>
                <a:lnTo>
                  <a:pt x="440" y="50"/>
                </a:lnTo>
                <a:lnTo>
                  <a:pt x="500" y="40"/>
                </a:lnTo>
                <a:lnTo>
                  <a:pt x="600" y="40"/>
                </a:lnTo>
                <a:lnTo>
                  <a:pt x="680" y="40"/>
                </a:lnTo>
                <a:lnTo>
                  <a:pt x="740" y="40"/>
                </a:lnTo>
                <a:lnTo>
                  <a:pt x="800" y="40"/>
                </a:lnTo>
                <a:lnTo>
                  <a:pt x="860" y="40"/>
                </a:lnTo>
                <a:lnTo>
                  <a:pt x="920" y="40"/>
                </a:lnTo>
                <a:lnTo>
                  <a:pt x="1000" y="40"/>
                </a:lnTo>
                <a:lnTo>
                  <a:pt x="1120" y="40"/>
                </a:lnTo>
                <a:lnTo>
                  <a:pt x="1200" y="40"/>
                </a:lnTo>
                <a:lnTo>
                  <a:pt x="1280" y="40"/>
                </a:lnTo>
                <a:lnTo>
                  <a:pt x="1360" y="40"/>
                </a:lnTo>
                <a:lnTo>
                  <a:pt x="1420" y="40"/>
                </a:lnTo>
                <a:lnTo>
                  <a:pt x="1480" y="40"/>
                </a:lnTo>
                <a:lnTo>
                  <a:pt x="1580" y="40"/>
                </a:lnTo>
                <a:lnTo>
                  <a:pt x="1640" y="40"/>
                </a:lnTo>
                <a:lnTo>
                  <a:pt x="1700" y="40"/>
                </a:lnTo>
                <a:lnTo>
                  <a:pt x="1800" y="40"/>
                </a:lnTo>
                <a:lnTo>
                  <a:pt x="1860" y="40"/>
                </a:lnTo>
                <a:lnTo>
                  <a:pt x="1920" y="40"/>
                </a:lnTo>
                <a:lnTo>
                  <a:pt x="2020" y="40"/>
                </a:lnTo>
                <a:lnTo>
                  <a:pt x="2100" y="30"/>
                </a:lnTo>
                <a:lnTo>
                  <a:pt x="2180" y="20"/>
                </a:lnTo>
                <a:lnTo>
                  <a:pt x="2260" y="10"/>
                </a:lnTo>
                <a:lnTo>
                  <a:pt x="2320" y="10"/>
                </a:lnTo>
                <a:lnTo>
                  <a:pt x="2360" y="10"/>
                </a:lnTo>
                <a:lnTo>
                  <a:pt x="2440" y="0"/>
                </a:lnTo>
                <a:lnTo>
                  <a:pt x="2500" y="0"/>
                </a:lnTo>
                <a:lnTo>
                  <a:pt x="2560" y="0"/>
                </a:lnTo>
                <a:lnTo>
                  <a:pt x="2620" y="0"/>
                </a:lnTo>
                <a:lnTo>
                  <a:pt x="2700" y="0"/>
                </a:lnTo>
                <a:lnTo>
                  <a:pt x="2730" y="0"/>
                </a:lnTo>
                <a:lnTo>
                  <a:pt x="2790" y="0"/>
                </a:lnTo>
                <a:lnTo>
                  <a:pt x="2850" y="10"/>
                </a:lnTo>
                <a:lnTo>
                  <a:pt x="2950" y="20"/>
                </a:lnTo>
                <a:lnTo>
                  <a:pt x="3070" y="20"/>
                </a:lnTo>
                <a:lnTo>
                  <a:pt x="3190" y="30"/>
                </a:lnTo>
                <a:lnTo>
                  <a:pt x="3330" y="40"/>
                </a:lnTo>
                <a:lnTo>
                  <a:pt x="3430" y="40"/>
                </a:lnTo>
                <a:lnTo>
                  <a:pt x="3510" y="50"/>
                </a:lnTo>
                <a:lnTo>
                  <a:pt x="3590" y="50"/>
                </a:lnTo>
                <a:lnTo>
                  <a:pt x="3630" y="50"/>
                </a:lnTo>
                <a:lnTo>
                  <a:pt x="3670" y="50"/>
                </a:lnTo>
                <a:lnTo>
                  <a:pt x="3750" y="50"/>
                </a:lnTo>
                <a:lnTo>
                  <a:pt x="3810" y="50"/>
                </a:lnTo>
                <a:lnTo>
                  <a:pt x="3890" y="50"/>
                </a:lnTo>
                <a:lnTo>
                  <a:pt x="3970" y="60"/>
                </a:lnTo>
                <a:lnTo>
                  <a:pt x="4050" y="60"/>
                </a:lnTo>
                <a:lnTo>
                  <a:pt x="4130" y="70"/>
                </a:lnTo>
                <a:lnTo>
                  <a:pt x="4210" y="70"/>
                </a:lnTo>
                <a:lnTo>
                  <a:pt x="4280" y="70"/>
                </a:lnTo>
                <a:lnTo>
                  <a:pt x="4340" y="70"/>
                </a:lnTo>
                <a:lnTo>
                  <a:pt x="4400" y="70"/>
                </a:lnTo>
                <a:lnTo>
                  <a:pt x="4480" y="70"/>
                </a:lnTo>
                <a:lnTo>
                  <a:pt x="4580" y="80"/>
                </a:lnTo>
                <a:lnTo>
                  <a:pt x="4660" y="80"/>
                </a:lnTo>
                <a:lnTo>
                  <a:pt x="4720" y="90"/>
                </a:lnTo>
                <a:lnTo>
                  <a:pt x="4780" y="90"/>
                </a:lnTo>
                <a:lnTo>
                  <a:pt x="4860" y="90"/>
                </a:lnTo>
                <a:lnTo>
                  <a:pt x="4940" y="90"/>
                </a:lnTo>
                <a:lnTo>
                  <a:pt x="5000" y="90"/>
                </a:lnTo>
                <a:lnTo>
                  <a:pt x="5060" y="90"/>
                </a:lnTo>
                <a:lnTo>
                  <a:pt x="5120" y="90"/>
                </a:lnTo>
                <a:lnTo>
                  <a:pt x="5220" y="90"/>
                </a:lnTo>
                <a:lnTo>
                  <a:pt x="5260" y="90"/>
                </a:lnTo>
                <a:lnTo>
                  <a:pt x="5290" y="90"/>
                </a:lnTo>
                <a:lnTo>
                  <a:pt x="5320" y="80"/>
                </a:lnTo>
                <a:lnTo>
                  <a:pt x="5380" y="70"/>
                </a:lnTo>
                <a:lnTo>
                  <a:pt x="5460" y="70"/>
                </a:lnTo>
                <a:lnTo>
                  <a:pt x="5520" y="70"/>
                </a:lnTo>
                <a:lnTo>
                  <a:pt x="5580" y="70"/>
                </a:lnTo>
                <a:lnTo>
                  <a:pt x="5620" y="70"/>
                </a:lnTo>
                <a:lnTo>
                  <a:pt x="5650" y="40"/>
                </a:lnTo>
                <a:lnTo>
                  <a:pt x="5680" y="30"/>
                </a:lnTo>
                <a:lnTo>
                  <a:pt x="5710" y="30"/>
                </a:lnTo>
                <a:lnTo>
                  <a:pt x="5750" y="30"/>
                </a:lnTo>
                <a:lnTo>
                  <a:pt x="5759" y="30"/>
                </a:lnTo>
                <a:lnTo>
                  <a:pt x="5759" y="20"/>
                </a:lnTo>
                <a:lnTo>
                  <a:pt x="5759" y="1059"/>
                </a:lnTo>
                <a:lnTo>
                  <a:pt x="0" y="1059"/>
                </a:lnTo>
                <a:lnTo>
                  <a:pt x="20" y="1059"/>
                </a:lnTo>
                <a:lnTo>
                  <a:pt x="0" y="100"/>
                </a:lnTo>
              </a:path>
            </a:pathLst>
          </a:custGeom>
          <a:solidFill>
            <a:schemeClr val="lt1"/>
          </a:solidFill>
          <a:ln w="254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0" name="Google Shape;350;p19"/>
          <p:cNvSpPr/>
          <p:nvPr/>
        </p:nvSpPr>
        <p:spPr>
          <a:xfrm>
            <a:off x="0" y="5381625"/>
            <a:ext cx="9144000" cy="1476375"/>
          </a:xfrm>
          <a:custGeom>
            <a:avLst/>
            <a:gdLst/>
            <a:ahLst/>
            <a:cxnLst/>
            <a:rect l="l" t="t" r="r" b="b"/>
            <a:pathLst>
              <a:path w="5760" h="930" extrusionOk="0">
                <a:moveTo>
                  <a:pt x="0" y="114"/>
                </a:moveTo>
                <a:lnTo>
                  <a:pt x="140" y="110"/>
                </a:lnTo>
                <a:lnTo>
                  <a:pt x="320" y="110"/>
                </a:lnTo>
                <a:lnTo>
                  <a:pt x="540" y="90"/>
                </a:lnTo>
                <a:lnTo>
                  <a:pt x="820" y="30"/>
                </a:lnTo>
                <a:lnTo>
                  <a:pt x="1180" y="20"/>
                </a:lnTo>
                <a:lnTo>
                  <a:pt x="1540" y="10"/>
                </a:lnTo>
                <a:lnTo>
                  <a:pt x="1840" y="10"/>
                </a:lnTo>
                <a:lnTo>
                  <a:pt x="2080" y="20"/>
                </a:lnTo>
                <a:lnTo>
                  <a:pt x="2260" y="40"/>
                </a:lnTo>
                <a:lnTo>
                  <a:pt x="2480" y="50"/>
                </a:lnTo>
                <a:lnTo>
                  <a:pt x="2700" y="60"/>
                </a:lnTo>
                <a:lnTo>
                  <a:pt x="2940" y="80"/>
                </a:lnTo>
                <a:lnTo>
                  <a:pt x="3180" y="100"/>
                </a:lnTo>
                <a:lnTo>
                  <a:pt x="3360" y="120"/>
                </a:lnTo>
                <a:lnTo>
                  <a:pt x="3540" y="140"/>
                </a:lnTo>
                <a:lnTo>
                  <a:pt x="3700" y="150"/>
                </a:lnTo>
                <a:lnTo>
                  <a:pt x="3820" y="150"/>
                </a:lnTo>
                <a:lnTo>
                  <a:pt x="3940" y="150"/>
                </a:lnTo>
                <a:lnTo>
                  <a:pt x="4040" y="150"/>
                </a:lnTo>
                <a:lnTo>
                  <a:pt x="4140" y="150"/>
                </a:lnTo>
                <a:lnTo>
                  <a:pt x="4280" y="150"/>
                </a:lnTo>
                <a:lnTo>
                  <a:pt x="4400" y="150"/>
                </a:lnTo>
                <a:lnTo>
                  <a:pt x="4560" y="140"/>
                </a:lnTo>
                <a:lnTo>
                  <a:pt x="4720" y="140"/>
                </a:lnTo>
                <a:lnTo>
                  <a:pt x="4860" y="130"/>
                </a:lnTo>
                <a:lnTo>
                  <a:pt x="4960" y="130"/>
                </a:lnTo>
                <a:lnTo>
                  <a:pt x="5020" y="130"/>
                </a:lnTo>
                <a:lnTo>
                  <a:pt x="5100" y="130"/>
                </a:lnTo>
                <a:lnTo>
                  <a:pt x="5140" y="110"/>
                </a:lnTo>
                <a:lnTo>
                  <a:pt x="5200" y="100"/>
                </a:lnTo>
                <a:lnTo>
                  <a:pt x="5270" y="80"/>
                </a:lnTo>
                <a:lnTo>
                  <a:pt x="5360" y="60"/>
                </a:lnTo>
                <a:lnTo>
                  <a:pt x="5460" y="50"/>
                </a:lnTo>
                <a:lnTo>
                  <a:pt x="5560" y="50"/>
                </a:lnTo>
                <a:lnTo>
                  <a:pt x="5660" y="40"/>
                </a:lnTo>
                <a:lnTo>
                  <a:pt x="5759" y="40"/>
                </a:lnTo>
                <a:lnTo>
                  <a:pt x="5759" y="30"/>
                </a:lnTo>
                <a:lnTo>
                  <a:pt x="5759" y="20"/>
                </a:lnTo>
                <a:lnTo>
                  <a:pt x="5759" y="10"/>
                </a:lnTo>
                <a:lnTo>
                  <a:pt x="5759" y="0"/>
                </a:lnTo>
                <a:lnTo>
                  <a:pt x="5759" y="929"/>
                </a:lnTo>
                <a:lnTo>
                  <a:pt x="0" y="929"/>
                </a:lnTo>
                <a:lnTo>
                  <a:pt x="0" y="18"/>
                </a:lnTo>
                <a:lnTo>
                  <a:pt x="0" y="114"/>
                </a:lnTo>
              </a:path>
            </a:pathLst>
          </a:custGeom>
          <a:solidFill>
            <a:srgbClr val="FFFFCC"/>
          </a:solidFill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51" name="Google Shape;351;p19"/>
          <p:cNvGrpSpPr/>
          <p:nvPr/>
        </p:nvGrpSpPr>
        <p:grpSpPr>
          <a:xfrm>
            <a:off x="358775" y="5651500"/>
            <a:ext cx="344488" cy="355600"/>
            <a:chOff x="226" y="3560"/>
            <a:chExt cx="217" cy="224"/>
          </a:xfrm>
        </p:grpSpPr>
        <p:sp>
          <p:nvSpPr>
            <p:cNvPr id="352" name="Google Shape;352;p19"/>
            <p:cNvSpPr/>
            <p:nvPr/>
          </p:nvSpPr>
          <p:spPr>
            <a:xfrm>
              <a:off x="226" y="3560"/>
              <a:ext cx="217" cy="224"/>
            </a:xfrm>
            <a:prstGeom prst="ellipse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endParaRPr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53" name="Google Shape;353;p19"/>
            <p:cNvSpPr/>
            <p:nvPr/>
          </p:nvSpPr>
          <p:spPr>
            <a:xfrm>
              <a:off x="316" y="3652"/>
              <a:ext cx="37" cy="4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endParaRPr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54" name="Google Shape;354;p19"/>
          <p:cNvSpPr/>
          <p:nvPr/>
        </p:nvSpPr>
        <p:spPr>
          <a:xfrm>
            <a:off x="200025" y="6072188"/>
            <a:ext cx="7302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19"/>
          <p:cNvSpPr/>
          <p:nvPr/>
        </p:nvSpPr>
        <p:spPr>
          <a:xfrm>
            <a:off x="4259263" y="5651500"/>
            <a:ext cx="341312" cy="355600"/>
          </a:xfrm>
          <a:prstGeom prst="ellipse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6" name="Google Shape;356;p19"/>
          <p:cNvSpPr/>
          <p:nvPr/>
        </p:nvSpPr>
        <p:spPr>
          <a:xfrm>
            <a:off x="4398963" y="5797550"/>
            <a:ext cx="61912" cy="63500"/>
          </a:xfrm>
          <a:prstGeom prst="ellipse">
            <a:avLst/>
          </a:prstGeom>
          <a:solidFill>
            <a:schemeClr val="dk2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7" name="Google Shape;357;p19"/>
          <p:cNvSpPr/>
          <p:nvPr/>
        </p:nvSpPr>
        <p:spPr>
          <a:xfrm>
            <a:off x="4014788" y="6072188"/>
            <a:ext cx="8445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TANK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19"/>
          <p:cNvSpPr/>
          <p:nvPr/>
        </p:nvSpPr>
        <p:spPr>
          <a:xfrm>
            <a:off x="8234363" y="5873750"/>
            <a:ext cx="136525" cy="139700"/>
          </a:xfrm>
          <a:prstGeom prst="ellipse">
            <a:avLst/>
          </a:prstGeom>
          <a:solidFill>
            <a:srgbClr val="000000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59" name="Google Shape;359;p19"/>
          <p:cNvGrpSpPr/>
          <p:nvPr/>
        </p:nvGrpSpPr>
        <p:grpSpPr>
          <a:xfrm>
            <a:off x="8242300" y="5629275"/>
            <a:ext cx="474663" cy="339725"/>
            <a:chOff x="5192" y="3546"/>
            <a:chExt cx="299" cy="214"/>
          </a:xfrm>
        </p:grpSpPr>
        <p:sp>
          <p:nvSpPr>
            <p:cNvPr id="360" name="Google Shape;360;p19"/>
            <p:cNvSpPr/>
            <p:nvPr/>
          </p:nvSpPr>
          <p:spPr>
            <a:xfrm>
              <a:off x="5329" y="3546"/>
              <a:ext cx="162" cy="140"/>
            </a:xfrm>
            <a:custGeom>
              <a:avLst/>
              <a:gdLst/>
              <a:ahLst/>
              <a:cxnLst/>
              <a:rect l="l" t="t" r="r" b="b"/>
              <a:pathLst>
                <a:path w="162" h="140" extrusionOk="0">
                  <a:moveTo>
                    <a:pt x="138" y="12"/>
                  </a:moveTo>
                  <a:lnTo>
                    <a:pt x="147" y="19"/>
                  </a:lnTo>
                  <a:lnTo>
                    <a:pt x="155" y="28"/>
                  </a:lnTo>
                  <a:lnTo>
                    <a:pt x="160" y="38"/>
                  </a:lnTo>
                  <a:lnTo>
                    <a:pt x="161" y="51"/>
                  </a:lnTo>
                  <a:lnTo>
                    <a:pt x="160" y="62"/>
                  </a:lnTo>
                  <a:lnTo>
                    <a:pt x="159" y="75"/>
                  </a:lnTo>
                  <a:lnTo>
                    <a:pt x="153" y="87"/>
                  </a:lnTo>
                  <a:lnTo>
                    <a:pt x="146" y="98"/>
                  </a:lnTo>
                  <a:lnTo>
                    <a:pt x="137" y="108"/>
                  </a:lnTo>
                  <a:lnTo>
                    <a:pt x="127" y="118"/>
                  </a:lnTo>
                  <a:lnTo>
                    <a:pt x="114" y="125"/>
                  </a:lnTo>
                  <a:lnTo>
                    <a:pt x="100" y="132"/>
                  </a:lnTo>
                  <a:lnTo>
                    <a:pt x="87" y="136"/>
                  </a:lnTo>
                  <a:lnTo>
                    <a:pt x="73" y="138"/>
                  </a:lnTo>
                  <a:lnTo>
                    <a:pt x="59" y="139"/>
                  </a:lnTo>
                  <a:lnTo>
                    <a:pt x="45" y="137"/>
                  </a:lnTo>
                  <a:lnTo>
                    <a:pt x="34" y="132"/>
                  </a:lnTo>
                  <a:lnTo>
                    <a:pt x="23" y="126"/>
                  </a:lnTo>
                  <a:lnTo>
                    <a:pt x="14" y="119"/>
                  </a:lnTo>
                  <a:lnTo>
                    <a:pt x="6" y="110"/>
                  </a:lnTo>
                  <a:lnTo>
                    <a:pt x="2" y="100"/>
                  </a:lnTo>
                  <a:lnTo>
                    <a:pt x="0" y="88"/>
                  </a:lnTo>
                  <a:lnTo>
                    <a:pt x="1" y="76"/>
                  </a:lnTo>
                  <a:lnTo>
                    <a:pt x="2" y="63"/>
                  </a:lnTo>
                  <a:lnTo>
                    <a:pt x="8" y="52"/>
                  </a:lnTo>
                  <a:lnTo>
                    <a:pt x="16" y="40"/>
                  </a:lnTo>
                  <a:lnTo>
                    <a:pt x="24" y="30"/>
                  </a:lnTo>
                  <a:lnTo>
                    <a:pt x="35" y="20"/>
                  </a:lnTo>
                  <a:lnTo>
                    <a:pt x="47" y="13"/>
                  </a:lnTo>
                  <a:lnTo>
                    <a:pt x="61" y="6"/>
                  </a:lnTo>
                  <a:lnTo>
                    <a:pt x="75" y="2"/>
                  </a:lnTo>
                  <a:lnTo>
                    <a:pt x="88" y="0"/>
                  </a:lnTo>
                  <a:lnTo>
                    <a:pt x="102" y="0"/>
                  </a:lnTo>
                  <a:lnTo>
                    <a:pt x="116" y="1"/>
                  </a:lnTo>
                  <a:lnTo>
                    <a:pt x="128" y="6"/>
                  </a:lnTo>
                  <a:lnTo>
                    <a:pt x="138" y="12"/>
                  </a:lnTo>
                </a:path>
              </a:pathLst>
            </a:custGeom>
            <a:solidFill>
              <a:srgbClr val="50009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61" name="Google Shape;361;p19"/>
            <p:cNvSpPr/>
            <p:nvPr/>
          </p:nvSpPr>
          <p:spPr>
            <a:xfrm>
              <a:off x="5192" y="3558"/>
              <a:ext cx="276" cy="202"/>
            </a:xfrm>
            <a:custGeom>
              <a:avLst/>
              <a:gdLst/>
              <a:ahLst/>
              <a:cxnLst/>
              <a:rect l="l" t="t" r="r" b="b"/>
              <a:pathLst>
                <a:path w="276" h="202" extrusionOk="0">
                  <a:moveTo>
                    <a:pt x="0" y="201"/>
                  </a:moveTo>
                  <a:lnTo>
                    <a:pt x="172" y="0"/>
                  </a:lnTo>
                  <a:lnTo>
                    <a:pt x="275" y="110"/>
                  </a:lnTo>
                  <a:lnTo>
                    <a:pt x="0" y="201"/>
                  </a:lnTo>
                </a:path>
              </a:pathLst>
            </a:custGeom>
            <a:solidFill>
              <a:srgbClr val="50009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62" name="Google Shape;362;p19"/>
          <p:cNvSpPr/>
          <p:nvPr/>
        </p:nvSpPr>
        <p:spPr>
          <a:xfrm>
            <a:off x="8137525" y="5995988"/>
            <a:ext cx="4889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3" name="Google Shape;363;p19"/>
          <p:cNvCxnSpPr/>
          <p:nvPr/>
        </p:nvCxnSpPr>
        <p:spPr>
          <a:xfrm rot="10800000">
            <a:off x="4419600" y="2133600"/>
            <a:ext cx="0" cy="37338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4" name="Google Shape;364;p19"/>
          <p:cNvCxnSpPr/>
          <p:nvPr/>
        </p:nvCxnSpPr>
        <p:spPr>
          <a:xfrm rot="10800000" flipH="1">
            <a:off x="533400" y="2362200"/>
            <a:ext cx="5257800" cy="34290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5" name="Google Shape;365;p19"/>
          <p:cNvCxnSpPr/>
          <p:nvPr/>
        </p:nvCxnSpPr>
        <p:spPr>
          <a:xfrm rot="10800000">
            <a:off x="3276600" y="2438400"/>
            <a:ext cx="5029200" cy="35052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6" name="Google Shape;366;p19"/>
          <p:cNvSpPr/>
          <p:nvPr/>
        </p:nvSpPr>
        <p:spPr>
          <a:xfrm rot="-10080000">
            <a:off x="4576763" y="3873500"/>
            <a:ext cx="784225" cy="565150"/>
          </a:xfrm>
          <a:custGeom>
            <a:avLst/>
            <a:gdLst/>
            <a:ahLst/>
            <a:cxnLst/>
            <a:rect l="l" t="t" r="r" b="b"/>
            <a:pathLst>
              <a:path w="24296" h="26410" fill="none" extrusionOk="0">
                <a:moveTo>
                  <a:pt x="542" y="26409"/>
                </a:moveTo>
                <a:cubicBezTo>
                  <a:pt x="181" y="24831"/>
                  <a:pt x="0" y="23218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22501" y="-1"/>
                  <a:pt x="23401" y="56"/>
                  <a:pt x="24296" y="168"/>
                </a:cubicBezTo>
              </a:path>
              <a:path w="24296" h="26410" extrusionOk="0">
                <a:moveTo>
                  <a:pt x="542" y="26409"/>
                </a:moveTo>
                <a:cubicBezTo>
                  <a:pt x="181" y="24831"/>
                  <a:pt x="0" y="23218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22501" y="-1"/>
                  <a:pt x="23401" y="56"/>
                  <a:pt x="24296" y="168"/>
                </a:cubicBezTo>
                <a:lnTo>
                  <a:pt x="21600" y="21600"/>
                </a:lnTo>
                <a:lnTo>
                  <a:pt x="542" y="26409"/>
                </a:lnTo>
                <a:close/>
              </a:path>
            </a:pathLst>
          </a:cu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7" name="Google Shape;367;p19"/>
          <p:cNvSpPr/>
          <p:nvPr/>
        </p:nvSpPr>
        <p:spPr>
          <a:xfrm rot="-6780000">
            <a:off x="3648075" y="3749675"/>
            <a:ext cx="631825" cy="727075"/>
          </a:xfrm>
          <a:custGeom>
            <a:avLst/>
            <a:gdLst/>
            <a:ahLst/>
            <a:cxnLst/>
            <a:rect l="l" t="t" r="r" b="b"/>
            <a:pathLst>
              <a:path w="24289" h="26444" fill="none" extrusionOk="0">
                <a:moveTo>
                  <a:pt x="550" y="26443"/>
                </a:moveTo>
                <a:cubicBezTo>
                  <a:pt x="184" y="24855"/>
                  <a:pt x="0" y="23230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22498" y="-1"/>
                  <a:pt x="23397" y="56"/>
                  <a:pt x="24288" y="168"/>
                </a:cubicBezTo>
              </a:path>
              <a:path w="24289" h="26444" extrusionOk="0">
                <a:moveTo>
                  <a:pt x="550" y="26443"/>
                </a:moveTo>
                <a:cubicBezTo>
                  <a:pt x="184" y="24855"/>
                  <a:pt x="0" y="23230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22498" y="-1"/>
                  <a:pt x="23397" y="56"/>
                  <a:pt x="24288" y="168"/>
                </a:cubicBezTo>
                <a:lnTo>
                  <a:pt x="21600" y="21600"/>
                </a:lnTo>
                <a:lnTo>
                  <a:pt x="550" y="26443"/>
                </a:lnTo>
                <a:close/>
              </a:path>
            </a:pathLst>
          </a:cu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8" name="Google Shape;368;p19"/>
          <p:cNvSpPr/>
          <p:nvPr/>
        </p:nvSpPr>
        <p:spPr>
          <a:xfrm>
            <a:off x="3641725" y="4167188"/>
            <a:ext cx="412750" cy="366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2075" tIns="46025" rIns="92075" bIns="460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19"/>
          <p:cNvSpPr/>
          <p:nvPr/>
        </p:nvSpPr>
        <p:spPr>
          <a:xfrm>
            <a:off x="4860925" y="4243388"/>
            <a:ext cx="412750" cy="366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2075" tIns="46025" rIns="92075" bIns="460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19"/>
          <p:cNvSpPr/>
          <p:nvPr/>
        </p:nvSpPr>
        <p:spPr>
          <a:xfrm>
            <a:off x="4708525" y="3078163"/>
            <a:ext cx="698909" cy="400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0930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19"/>
          <p:cNvSpPr/>
          <p:nvPr/>
        </p:nvSpPr>
        <p:spPr>
          <a:xfrm>
            <a:off x="4259263" y="3060700"/>
            <a:ext cx="341312" cy="355600"/>
          </a:xfrm>
          <a:prstGeom prst="ellipse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2" name="Google Shape;372;p19"/>
          <p:cNvSpPr/>
          <p:nvPr/>
        </p:nvSpPr>
        <p:spPr>
          <a:xfrm>
            <a:off x="4398963" y="3206750"/>
            <a:ext cx="61912" cy="63500"/>
          </a:xfrm>
          <a:prstGeom prst="ellipse">
            <a:avLst/>
          </a:prstGeom>
          <a:solidFill>
            <a:schemeClr val="dk2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3" name="Google Shape;373;p19"/>
          <p:cNvSpPr/>
          <p:nvPr/>
        </p:nvSpPr>
        <p:spPr>
          <a:xfrm>
            <a:off x="2647480" y="510672"/>
            <a:ext cx="3544240" cy="708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Same side = 60°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19"/>
          <p:cNvSpPr/>
          <p:nvPr/>
        </p:nvSpPr>
        <p:spPr>
          <a:xfrm>
            <a:off x="354409" y="5648325"/>
            <a:ext cx="345281" cy="342900"/>
          </a:xfrm>
          <a:prstGeom prst="ellipse">
            <a:avLst/>
          </a:prstGeom>
          <a:solidFill>
            <a:srgbClr val="FFFF00">
              <a:alpha val="48627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19"/>
          <p:cNvSpPr/>
          <p:nvPr/>
        </p:nvSpPr>
        <p:spPr>
          <a:xfrm>
            <a:off x="4259263" y="5645944"/>
            <a:ext cx="345281" cy="342900"/>
          </a:xfrm>
          <a:prstGeom prst="ellipse">
            <a:avLst/>
          </a:prstGeom>
          <a:solidFill>
            <a:srgbClr val="FFFF00">
              <a:alpha val="48627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19"/>
          <p:cNvSpPr/>
          <p:nvPr/>
        </p:nvSpPr>
        <p:spPr>
          <a:xfrm>
            <a:off x="8126810" y="5756275"/>
            <a:ext cx="345281" cy="342900"/>
          </a:xfrm>
          <a:prstGeom prst="ellipse">
            <a:avLst/>
          </a:prstGeom>
          <a:solidFill>
            <a:srgbClr val="FFFF00">
              <a:alpha val="48627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5AB59E-7220-45FE-A4E4-5731CDF06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676400"/>
          </a:xfrm>
          <a:prstGeom prst="rect">
            <a:avLst/>
          </a:prstGeom>
        </p:spPr>
      </p:pic>
      <p:pic>
        <p:nvPicPr>
          <p:cNvPr id="271" name="Google Shape;27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1700" y="2709075"/>
            <a:ext cx="3268409" cy="406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5"/>
          <p:cNvSpPr txBox="1"/>
          <p:nvPr/>
        </p:nvSpPr>
        <p:spPr>
          <a:xfrm>
            <a:off x="0" y="2286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buClr>
                <a:srgbClr val="F79646"/>
              </a:buClr>
              <a:buSzPts val="3200"/>
            </a:pPr>
            <a:r>
              <a:rPr lang="en-US" sz="48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Visual Fix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5"/>
          <p:cNvSpPr txBox="1"/>
          <p:nvPr/>
        </p:nvSpPr>
        <p:spPr>
          <a:xfrm>
            <a:off x="76200" y="1638300"/>
            <a:ext cx="8991600" cy="70784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Visual fix is a position of your vessel on the chart; and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is obtained based on a combination of 3 visual lines of position.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4" name="Google Shape;274;p15"/>
          <p:cNvCxnSpPr/>
          <p:nvPr/>
        </p:nvCxnSpPr>
        <p:spPr>
          <a:xfrm flipH="1">
            <a:off x="1633538" y="4486275"/>
            <a:ext cx="2709862" cy="72548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5" name="Google Shape;275;p15"/>
          <p:cNvSpPr/>
          <p:nvPr/>
        </p:nvSpPr>
        <p:spPr>
          <a:xfrm>
            <a:off x="742950" y="4592638"/>
            <a:ext cx="1366838" cy="307975"/>
          </a:xfrm>
          <a:prstGeom prst="wedgeRoundRectCallout">
            <a:avLst>
              <a:gd name="adj1" fmla="val 14471"/>
              <a:gd name="adj2" fmla="val 102699"/>
              <a:gd name="adj3" fmla="val 16667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VR bears 255°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5"/>
          <p:cNvSpPr/>
          <p:nvPr/>
        </p:nvSpPr>
        <p:spPr>
          <a:xfrm>
            <a:off x="901700" y="3221038"/>
            <a:ext cx="985838" cy="427037"/>
          </a:xfrm>
          <a:prstGeom prst="wedgeRoundRectCallout">
            <a:avLst>
              <a:gd name="adj1" fmla="val 38303"/>
              <a:gd name="adj2" fmla="val 167195"/>
              <a:gd name="adj3" fmla="val 16667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VH bears 316°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7" name="Google Shape;277;p15"/>
          <p:cNvCxnSpPr/>
          <p:nvPr/>
        </p:nvCxnSpPr>
        <p:spPr>
          <a:xfrm rot="10800000">
            <a:off x="1862138" y="4246563"/>
            <a:ext cx="2387600" cy="116522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8" name="Google Shape;278;p15"/>
          <p:cNvCxnSpPr/>
          <p:nvPr/>
        </p:nvCxnSpPr>
        <p:spPr>
          <a:xfrm flipH="1">
            <a:off x="2219325" y="3609975"/>
            <a:ext cx="1468438" cy="283686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9" name="Google Shape;279;p15"/>
          <p:cNvSpPr/>
          <p:nvPr/>
        </p:nvSpPr>
        <p:spPr>
          <a:xfrm rot="9060000">
            <a:off x="3021013" y="4752975"/>
            <a:ext cx="71437" cy="149225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5"/>
          <p:cNvSpPr/>
          <p:nvPr/>
        </p:nvSpPr>
        <p:spPr>
          <a:xfrm rot="9060000">
            <a:off x="3473450" y="3927475"/>
            <a:ext cx="69850" cy="146050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5"/>
          <p:cNvSpPr/>
          <p:nvPr/>
        </p:nvSpPr>
        <p:spPr>
          <a:xfrm rot="9060000">
            <a:off x="3224213" y="4411663"/>
            <a:ext cx="71437" cy="147637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5"/>
          <p:cNvSpPr/>
          <p:nvPr/>
        </p:nvSpPr>
        <p:spPr>
          <a:xfrm rot="9060000">
            <a:off x="2774950" y="5384800"/>
            <a:ext cx="73025" cy="147638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5"/>
          <p:cNvSpPr/>
          <p:nvPr/>
        </p:nvSpPr>
        <p:spPr>
          <a:xfrm rot="9060000">
            <a:off x="2397125" y="5980113"/>
            <a:ext cx="69850" cy="147637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5"/>
          <p:cNvSpPr/>
          <p:nvPr/>
        </p:nvSpPr>
        <p:spPr>
          <a:xfrm>
            <a:off x="742950" y="5630863"/>
            <a:ext cx="1144588" cy="415925"/>
          </a:xfrm>
          <a:prstGeom prst="wedgeRoundRectCallout">
            <a:avLst>
              <a:gd name="adj1" fmla="val 64689"/>
              <a:gd name="adj2" fmla="val 137448"/>
              <a:gd name="adj3" fmla="val 16667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VP bears 207°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5"/>
          <p:cNvSpPr/>
          <p:nvPr/>
        </p:nvSpPr>
        <p:spPr>
          <a:xfrm>
            <a:off x="2878138" y="4592638"/>
            <a:ext cx="314325" cy="436562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5"/>
          <p:cNvSpPr/>
          <p:nvPr/>
        </p:nvSpPr>
        <p:spPr>
          <a:xfrm>
            <a:off x="1828800" y="1424622"/>
            <a:ext cx="3048000" cy="2245677"/>
          </a:xfrm>
          <a:prstGeom prst="irregularSeal1">
            <a:avLst/>
          </a:prstGeom>
          <a:solidFill>
            <a:srgbClr val="FFFF00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Intersection of the 3 LOPs is the position of your ship (fix)!</a:t>
            </a:r>
            <a:endParaRPr sz="1400" b="1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448BFD-0BB1-465C-B3B9-6956364C97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430" r="13238" b="62355"/>
          <a:stretch/>
        </p:blipFill>
        <p:spPr>
          <a:xfrm>
            <a:off x="4449675" y="3994673"/>
            <a:ext cx="4342861" cy="467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438" y="1756513"/>
            <a:ext cx="8953129" cy="3832862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5"/>
          <p:cNvSpPr txBox="1"/>
          <p:nvPr/>
        </p:nvSpPr>
        <p:spPr>
          <a:xfrm>
            <a:off x="708025" y="150878"/>
            <a:ext cx="73914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i="0" u="sng" strike="noStrike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How to draw LOPs without Compass R</a:t>
            </a:r>
            <a:r>
              <a:rPr lang="en-US" sz="2400" i="0" u="sng" strike="noStrike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ose</a:t>
            </a:r>
            <a:endParaRPr sz="1400" i="0" u="none" strike="noStrike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5C906B-B400-45CD-AE8C-0A7E01AD6C34}"/>
              </a:ext>
            </a:extLst>
          </p:cNvPr>
          <p:cNvSpPr txBox="1"/>
          <p:nvPr/>
        </p:nvSpPr>
        <p:spPr>
          <a:xfrm>
            <a:off x="1852614" y="6019800"/>
            <a:ext cx="5538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VR Bears 240°T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22A98E-BCFB-459E-9778-56532FD3A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3124200"/>
            <a:ext cx="6895174" cy="1847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7180DA-4543-42C1-8B0C-2B2FF61B9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177400">
            <a:off x="4194" y="2749319"/>
            <a:ext cx="6895174" cy="18472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563A11-B0F0-4CCD-A844-B4BDD2386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132453">
            <a:off x="11565" y="4351988"/>
            <a:ext cx="6895174" cy="184724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EEC042-AD49-4A01-B7A6-6D98A099EDB5}"/>
              </a:ext>
            </a:extLst>
          </p:cNvPr>
          <p:cNvCxnSpPr/>
          <p:nvPr/>
        </p:nvCxnSpPr>
        <p:spPr>
          <a:xfrm flipH="1">
            <a:off x="4876800" y="3016800"/>
            <a:ext cx="1219200" cy="5646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References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FA4319-C5AF-41B6-9523-BF750840E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243675"/>
              </p:ext>
            </p:extLst>
          </p:nvPr>
        </p:nvGraphicFramePr>
        <p:xfrm>
          <a:off x="362018" y="2100894"/>
          <a:ext cx="8781982" cy="4389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81982">
                  <a:extLst>
                    <a:ext uri="{9D8B030D-6E8A-4147-A177-3AD203B41FA5}">
                      <a16:colId xmlns:a16="http://schemas.microsoft.com/office/drawing/2014/main" val="4608371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-The American Practical Navigator, Pub. No. 9, Bowditch, VOL. 1, 2019 Edition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-Surface Ship Navigation Department Organizations and Regulations Manual (NAVDORM), </a:t>
                      </a:r>
                      <a:r>
                        <a:rPr lang="fr-FR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COMNAVSURFPAC/COMNAVAIRPAC/COMNAVAIRLANT/COMNAVSURFLANT INSTRUCTION 3530.4 </a:t>
                      </a:r>
                      <a:r>
                        <a:rPr lang="fr-FR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series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198505"/>
                  </a:ext>
                </a:extLst>
              </a:tr>
              <a:tr h="93666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746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0606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71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35921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414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5412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88259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354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52860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7700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99443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7787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0982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839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RADAR Lines of </a:t>
            </a:r>
          </a:p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Position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70;p6">
            <a:extLst>
              <a:ext uri="{FF2B5EF4-FFF2-40B4-BE49-F238E27FC236}">
                <a16:creationId xmlns:a16="http://schemas.microsoft.com/office/drawing/2014/main" id="{DA610608-5EE1-4BE5-818D-06FD4BE08004}"/>
              </a:ext>
            </a:extLst>
          </p:cNvPr>
          <p:cNvSpPr txBox="1"/>
          <p:nvPr/>
        </p:nvSpPr>
        <p:spPr>
          <a:xfrm>
            <a:off x="4724400" y="1986479"/>
            <a:ext cx="4038600" cy="418572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9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- RADAR LOPs are represented by a </a:t>
            </a:r>
            <a:r>
              <a:rPr lang="en-US" sz="1900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range arc</a:t>
            </a:r>
            <a:r>
              <a:rPr lang="en-US" sz="19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line towards a </a:t>
            </a:r>
            <a:r>
              <a:rPr lang="en-US" sz="1900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conspicuous RADAR object </a:t>
            </a:r>
            <a:r>
              <a:rPr lang="en-US" sz="19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(RADAR NAVAID); and</a:t>
            </a:r>
            <a:endParaRPr sz="190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marR="0" lvl="0" indent="-2222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sz="190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9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- It is read from the leading edge of the object; and</a:t>
            </a:r>
            <a:endParaRPr sz="14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sz="190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9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- It is labeled with the time (mandatory) and the range (option).</a:t>
            </a:r>
            <a:endParaRPr sz="14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sz="190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9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* Notice that your dividers will create a curved line when you draw the LOP from the RADAR NAVAID.</a:t>
            </a:r>
            <a:endParaRPr sz="14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1C9F27-487D-463A-B2CE-30143CA26A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500" t="23332" r="26196" b="51024"/>
          <a:stretch/>
        </p:blipFill>
        <p:spPr>
          <a:xfrm>
            <a:off x="304800" y="1732991"/>
            <a:ext cx="4038600" cy="462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6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RADAR Lines of </a:t>
            </a:r>
          </a:p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Position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219;p10">
            <a:extLst>
              <a:ext uri="{FF2B5EF4-FFF2-40B4-BE49-F238E27FC236}">
                <a16:creationId xmlns:a16="http://schemas.microsoft.com/office/drawing/2014/main" id="{3D0BDE5F-A4AC-42FE-84A1-5B5E81200BD0}"/>
              </a:ext>
            </a:extLst>
          </p:cNvPr>
          <p:cNvSpPr txBox="1"/>
          <p:nvPr/>
        </p:nvSpPr>
        <p:spPr>
          <a:xfrm>
            <a:off x="76200" y="1752600"/>
            <a:ext cx="8991600" cy="4000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lang="en-US" sz="20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Radar image shows distinct objects on water and the coast contour.</a:t>
            </a:r>
            <a:endParaRPr sz="14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Google Shape;225;p10">
            <a:extLst>
              <a:ext uri="{FF2B5EF4-FFF2-40B4-BE49-F238E27FC236}">
                <a16:creationId xmlns:a16="http://schemas.microsoft.com/office/drawing/2014/main" id="{6FCF77D2-E491-4F78-8C52-62F674FAB27B}"/>
              </a:ext>
            </a:extLst>
          </p:cNvPr>
          <p:cNvSpPr txBox="1"/>
          <p:nvPr/>
        </p:nvSpPr>
        <p:spPr>
          <a:xfrm>
            <a:off x="6248400" y="2286000"/>
            <a:ext cx="2819400" cy="70788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lang="en-US" sz="20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Radar </a:t>
            </a:r>
            <a:r>
              <a:rPr lang="en-US" sz="2000" i="0" u="sng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will not </a:t>
            </a:r>
            <a:r>
              <a:rPr lang="en-US" sz="20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show objects on land!</a:t>
            </a:r>
            <a:endParaRPr sz="14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D4EDC7-5410-45F9-B56A-7A23C2B79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3055428"/>
            <a:ext cx="2828789" cy="19143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9BC9D8-8792-4D95-B488-FDF711A509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712" t="40189" r="67500" b="8518"/>
          <a:stretch/>
        </p:blipFill>
        <p:spPr>
          <a:xfrm>
            <a:off x="341298" y="2231934"/>
            <a:ext cx="5562600" cy="427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0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AED79D-8827-4A6A-B6BD-417B0EF51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4"/>
            <a:ext cx="9144000" cy="6855916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25FF79B0-74C8-459C-9B99-75CBE8E3E140}"/>
              </a:ext>
            </a:extLst>
          </p:cNvPr>
          <p:cNvSpPr/>
          <p:nvPr/>
        </p:nvSpPr>
        <p:spPr>
          <a:xfrm>
            <a:off x="3886200" y="2438400"/>
            <a:ext cx="457200" cy="914400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D5F336-3B3C-4977-9E92-F1D8E23CD59F}"/>
              </a:ext>
            </a:extLst>
          </p:cNvPr>
          <p:cNvSpPr txBox="1"/>
          <p:nvPr/>
        </p:nvSpPr>
        <p:spPr>
          <a:xfrm>
            <a:off x="4419600" y="3048001"/>
            <a:ext cx="2057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Triton Light is at a range of 500 yards… This is a RADAR LOP!</a:t>
            </a:r>
          </a:p>
        </p:txBody>
      </p:sp>
    </p:spTree>
    <p:extLst>
      <p:ext uri="{BB962C8B-B14F-4D97-AF65-F5344CB8AC3E}">
        <p14:creationId xmlns:p14="http://schemas.microsoft.com/office/powerpoint/2010/main" val="41375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5AB59E-7220-45FE-A4E4-5731CDF06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676400"/>
          </a:xfrm>
          <a:prstGeom prst="rect">
            <a:avLst/>
          </a:prstGeom>
        </p:spPr>
      </p:pic>
      <p:pic>
        <p:nvPicPr>
          <p:cNvPr id="271" name="Google Shape;27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1700" y="2709075"/>
            <a:ext cx="3268409" cy="406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5"/>
          <p:cNvSpPr txBox="1"/>
          <p:nvPr/>
        </p:nvSpPr>
        <p:spPr>
          <a:xfrm>
            <a:off x="0" y="2286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buClr>
                <a:srgbClr val="F79646"/>
              </a:buClr>
              <a:buSzPts val="3200"/>
            </a:pPr>
            <a:r>
              <a:rPr lang="en-US" sz="48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RADAR Fix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5"/>
          <p:cNvSpPr txBox="1"/>
          <p:nvPr/>
        </p:nvSpPr>
        <p:spPr>
          <a:xfrm>
            <a:off x="76200" y="1638300"/>
            <a:ext cx="8991600" cy="70784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RADAR fix is a position of your vessel on the chart; and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is obtained based on a combination of 3 RADAR lines of position.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5"/>
          <p:cNvSpPr/>
          <p:nvPr/>
        </p:nvSpPr>
        <p:spPr>
          <a:xfrm>
            <a:off x="742950" y="4592638"/>
            <a:ext cx="1366838" cy="307975"/>
          </a:xfrm>
          <a:prstGeom prst="wedgeRoundRectCallout">
            <a:avLst>
              <a:gd name="adj1" fmla="val 14471"/>
              <a:gd name="adj2" fmla="val 102699"/>
              <a:gd name="adj3" fmla="val 16667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RL is 600 yards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5"/>
          <p:cNvSpPr/>
          <p:nvPr/>
        </p:nvSpPr>
        <p:spPr>
          <a:xfrm>
            <a:off x="901700" y="3221038"/>
            <a:ext cx="985838" cy="427037"/>
          </a:xfrm>
          <a:prstGeom prst="wedgeRoundRectCallout">
            <a:avLst>
              <a:gd name="adj1" fmla="val 38303"/>
              <a:gd name="adj2" fmla="val 167195"/>
              <a:gd name="adj3" fmla="val 16667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1200" b="1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 is 500 yards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5"/>
          <p:cNvSpPr/>
          <p:nvPr/>
        </p:nvSpPr>
        <p:spPr>
          <a:xfrm rot="9060000">
            <a:off x="3016736" y="4758523"/>
            <a:ext cx="71437" cy="149225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5"/>
          <p:cNvSpPr/>
          <p:nvPr/>
        </p:nvSpPr>
        <p:spPr>
          <a:xfrm>
            <a:off x="2417024" y="3238112"/>
            <a:ext cx="1144588" cy="415925"/>
          </a:xfrm>
          <a:prstGeom prst="wedgeRoundRectCallout">
            <a:avLst>
              <a:gd name="adj1" fmla="val 64689"/>
              <a:gd name="adj2" fmla="val 137448"/>
              <a:gd name="adj3" fmla="val 16667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 is 550 yards.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5"/>
          <p:cNvSpPr/>
          <p:nvPr/>
        </p:nvSpPr>
        <p:spPr>
          <a:xfrm>
            <a:off x="2878138" y="4592638"/>
            <a:ext cx="314325" cy="436562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5"/>
          <p:cNvSpPr/>
          <p:nvPr/>
        </p:nvSpPr>
        <p:spPr>
          <a:xfrm>
            <a:off x="1828800" y="1424622"/>
            <a:ext cx="3048000" cy="2245677"/>
          </a:xfrm>
          <a:prstGeom prst="irregularSeal1">
            <a:avLst/>
          </a:prstGeom>
          <a:solidFill>
            <a:srgbClr val="FFFF00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Intersection of the 3 LOPs is the position of your ship (fix)!</a:t>
            </a:r>
            <a:endParaRPr sz="1400" b="1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C0A8832E-658C-447E-804D-CFB5D46B0FAC}"/>
              </a:ext>
            </a:extLst>
          </p:cNvPr>
          <p:cNvSpPr/>
          <p:nvPr/>
        </p:nvSpPr>
        <p:spPr>
          <a:xfrm rot="4782087">
            <a:off x="2189756" y="4102100"/>
            <a:ext cx="1003190" cy="1219200"/>
          </a:xfrm>
          <a:prstGeom prst="arc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6734057-7730-4204-95F8-BA934FC557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0676" y="4506509"/>
            <a:ext cx="603556" cy="7071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E75B16-7361-40B5-8A60-9D980D172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193083">
            <a:off x="2752466" y="4444912"/>
            <a:ext cx="603556" cy="707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6EC48B-B0F9-49C9-8043-EE036C22825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545" t="36985" r="3835" b="43521"/>
          <a:stretch/>
        </p:blipFill>
        <p:spPr>
          <a:xfrm>
            <a:off x="4125318" y="3846521"/>
            <a:ext cx="5018682" cy="57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51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Composite Fix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70;p6">
            <a:extLst>
              <a:ext uri="{FF2B5EF4-FFF2-40B4-BE49-F238E27FC236}">
                <a16:creationId xmlns:a16="http://schemas.microsoft.com/office/drawing/2014/main" id="{DA610608-5EE1-4BE5-818D-06FD4BE08004}"/>
              </a:ext>
            </a:extLst>
          </p:cNvPr>
          <p:cNvSpPr txBox="1"/>
          <p:nvPr/>
        </p:nvSpPr>
        <p:spPr>
          <a:xfrm>
            <a:off x="4724400" y="2241630"/>
            <a:ext cx="4038600" cy="301617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9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- Composite Fixes are fixes by </a:t>
            </a:r>
            <a:r>
              <a:rPr lang="en-US" sz="1900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both </a:t>
            </a:r>
            <a:r>
              <a:rPr lang="en-US" sz="19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RADAR </a:t>
            </a:r>
            <a:r>
              <a:rPr lang="en-US" sz="1900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and Visual Lines of Position.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lang="en-US" sz="190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9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- It </a:t>
            </a:r>
            <a:r>
              <a:rPr lang="en-US" sz="1900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will be marked as an Electronic Fix.</a:t>
            </a:r>
            <a:endParaRPr sz="14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sz="190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9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- It is labeled with the time (mandatory).</a:t>
            </a:r>
            <a:endParaRPr sz="14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sz="190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BE1FEE-8F7C-4F8E-8F0A-AC8DD0A1C6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889"/>
          <a:stretch/>
        </p:blipFill>
        <p:spPr>
          <a:xfrm>
            <a:off x="59443" y="2133600"/>
            <a:ext cx="45720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61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GPS Fix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70;p6">
            <a:extLst>
              <a:ext uri="{FF2B5EF4-FFF2-40B4-BE49-F238E27FC236}">
                <a16:creationId xmlns:a16="http://schemas.microsoft.com/office/drawing/2014/main" id="{DA610608-5EE1-4BE5-818D-06FD4BE08004}"/>
              </a:ext>
            </a:extLst>
          </p:cNvPr>
          <p:cNvSpPr txBox="1"/>
          <p:nvPr/>
        </p:nvSpPr>
        <p:spPr>
          <a:xfrm>
            <a:off x="4800600" y="1752600"/>
            <a:ext cx="4038600" cy="473971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- GPS fixes are positioned from a GPS receiver.</a:t>
            </a:r>
            <a:endParaRPr sz="160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marR="0" lvl="0" indent="-2222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sz="160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- It can also be attained from other GNSS systems.</a:t>
            </a:r>
            <a:endParaRPr sz="16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sz="160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- The US Navy requires GPS systems that are encrypted.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lang="en-US" sz="160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 panose="020B0604020202020204" pitchFamily="34" charset="0"/>
              <a:buChar char="•"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Read as Latitude/Longitude</a:t>
            </a: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</a:pPr>
            <a:endParaRPr lang="en-US" sz="160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lv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Example:</a:t>
            </a:r>
          </a:p>
          <a:p>
            <a:pPr lv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Riverside Observatory coordinates:</a:t>
            </a:r>
          </a:p>
          <a:p>
            <a:pPr lv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- Lat. 	= 33°57’ 12’’ N</a:t>
            </a:r>
          </a:p>
          <a:p>
            <a:pPr lv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- Long. 	= 117°23’ 46’’ W</a:t>
            </a:r>
          </a:p>
          <a:p>
            <a:pPr lv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Remember:</a:t>
            </a:r>
          </a:p>
          <a:p>
            <a:pPr lv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1°= 60’ (minutes)</a:t>
            </a:r>
          </a:p>
          <a:p>
            <a:pPr lv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1’ = 60’’ (seconds)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lang="en-US" sz="14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777106-624D-48D9-B849-D100C0E5A1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000" t="17407" r="20000" b="35185"/>
          <a:stretch/>
        </p:blipFill>
        <p:spPr>
          <a:xfrm>
            <a:off x="533400" y="1717116"/>
            <a:ext cx="3581399" cy="4775203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BEC3A31E-43E0-4124-8E73-22B9D9E780DD}"/>
              </a:ext>
            </a:extLst>
          </p:cNvPr>
          <p:cNvSpPr/>
          <p:nvPr/>
        </p:nvSpPr>
        <p:spPr>
          <a:xfrm>
            <a:off x="623253" y="2133600"/>
            <a:ext cx="1205547" cy="3810000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96883B-B045-40CA-940B-AED8DEF95B61}"/>
              </a:ext>
            </a:extLst>
          </p:cNvPr>
          <p:cNvSpPr txBox="1"/>
          <p:nvPr/>
        </p:nvSpPr>
        <p:spPr>
          <a:xfrm>
            <a:off x="1828800" y="38100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LATITUDE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9576C465-7EB7-41B6-9950-6DC157E3655A}"/>
              </a:ext>
            </a:extLst>
          </p:cNvPr>
          <p:cNvSpPr/>
          <p:nvPr/>
        </p:nvSpPr>
        <p:spPr>
          <a:xfrm rot="16200000">
            <a:off x="1834541" y="3923689"/>
            <a:ext cx="902917" cy="3200400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190CA-C20D-4AF7-B626-6BA24C7CB908}"/>
              </a:ext>
            </a:extLst>
          </p:cNvPr>
          <p:cNvSpPr txBox="1"/>
          <p:nvPr/>
        </p:nvSpPr>
        <p:spPr>
          <a:xfrm>
            <a:off x="1447800" y="467232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LONGITUDE</a:t>
            </a:r>
          </a:p>
        </p:txBody>
      </p:sp>
    </p:spTree>
    <p:extLst>
      <p:ext uri="{BB962C8B-B14F-4D97-AF65-F5344CB8AC3E}">
        <p14:creationId xmlns:p14="http://schemas.microsoft.com/office/powerpoint/2010/main" val="115389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 animBg="1"/>
      <p:bldP spid="6" grpId="0"/>
      <p:bldP spid="15" grpId="0" animBg="1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5"/>
          <p:cNvSpPr txBox="1"/>
          <p:nvPr/>
        </p:nvSpPr>
        <p:spPr>
          <a:xfrm>
            <a:off x="708025" y="150878"/>
            <a:ext cx="73914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i="0" u="sng" strike="noStrike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How to plot </a:t>
            </a:r>
            <a:r>
              <a:rPr 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GPS Fix</a:t>
            </a:r>
            <a:endParaRPr sz="1400" i="0" u="none" strike="noStrike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1688E2-A59B-42FF-9262-3F67B49C4F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667" t="23334" r="13333" b="4838"/>
          <a:stretch/>
        </p:blipFill>
        <p:spPr>
          <a:xfrm>
            <a:off x="904834" y="762000"/>
            <a:ext cx="6997782" cy="56546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5C906B-B400-45CD-AE8C-0A7E01AD6C34}"/>
              </a:ext>
            </a:extLst>
          </p:cNvPr>
          <p:cNvSpPr txBox="1"/>
          <p:nvPr/>
        </p:nvSpPr>
        <p:spPr>
          <a:xfrm>
            <a:off x="70969" y="6144161"/>
            <a:ext cx="89531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°5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’’ 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076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°2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4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’’ W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22A98E-BCFB-459E-9778-56532FD3A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010" y="1981200"/>
            <a:ext cx="6895174" cy="184724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3BFA6B-1E18-431D-89AA-5629ABC4837A}"/>
              </a:ext>
            </a:extLst>
          </p:cNvPr>
          <p:cNvCxnSpPr>
            <a:cxnSpLocks/>
          </p:cNvCxnSpPr>
          <p:nvPr/>
        </p:nvCxnSpPr>
        <p:spPr>
          <a:xfrm>
            <a:off x="3657600" y="1965820"/>
            <a:ext cx="30480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ADA0DBD6-DEE0-442D-B789-1166A4059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730967" y="2483741"/>
            <a:ext cx="6901270" cy="184724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F81467-4685-4809-B787-ACBA00D1BA67}"/>
              </a:ext>
            </a:extLst>
          </p:cNvPr>
          <p:cNvCxnSpPr/>
          <p:nvPr/>
        </p:nvCxnSpPr>
        <p:spPr>
          <a:xfrm>
            <a:off x="4257978" y="2362200"/>
            <a:ext cx="0" cy="3048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A9C1060-BFE4-4965-A108-0077073B70EA}"/>
              </a:ext>
            </a:extLst>
          </p:cNvPr>
          <p:cNvCxnSpPr/>
          <p:nvPr/>
        </p:nvCxnSpPr>
        <p:spPr>
          <a:xfrm>
            <a:off x="3691089" y="1965820"/>
            <a:ext cx="83820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87FEC1-1BC4-422A-9970-D15CF4A76239}"/>
              </a:ext>
            </a:extLst>
          </p:cNvPr>
          <p:cNvCxnSpPr>
            <a:cxnSpLocks/>
          </p:cNvCxnSpPr>
          <p:nvPr/>
        </p:nvCxnSpPr>
        <p:spPr>
          <a:xfrm>
            <a:off x="4257978" y="1524000"/>
            <a:ext cx="0" cy="11430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A9B7F5EF-25CF-4999-A43A-4F42E67EF855}"/>
              </a:ext>
            </a:extLst>
          </p:cNvPr>
          <p:cNvSpPr/>
          <p:nvPr/>
        </p:nvSpPr>
        <p:spPr>
          <a:xfrm>
            <a:off x="4110189" y="1828800"/>
            <a:ext cx="304797" cy="3047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69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Estimated Position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70;p6">
            <a:extLst>
              <a:ext uri="{FF2B5EF4-FFF2-40B4-BE49-F238E27FC236}">
                <a16:creationId xmlns:a16="http://schemas.microsoft.com/office/drawing/2014/main" id="{DA610608-5EE1-4BE5-818D-06FD4BE08004}"/>
              </a:ext>
            </a:extLst>
          </p:cNvPr>
          <p:cNvSpPr txBox="1"/>
          <p:nvPr/>
        </p:nvSpPr>
        <p:spPr>
          <a:xfrm>
            <a:off x="4876800" y="1923436"/>
            <a:ext cx="4038600" cy="440116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9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- An </a:t>
            </a:r>
            <a:r>
              <a:rPr lang="en-US" sz="1900" i="0" u="sng" strike="noStrike" cap="none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Estimated Position </a:t>
            </a:r>
            <a:r>
              <a:rPr lang="en-US" sz="19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(EP) is the most probable position of a craft determined from incomplete data or data of questionable accuracy.</a:t>
            </a:r>
            <a:endParaRPr lang="en-US" sz="1900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lang="en-US" sz="190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9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- Can be determined by applying a correction to a DR position, accounting for set and drift or by plotting lines of position of questionable accuracy.</a:t>
            </a:r>
            <a:endParaRPr sz="14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sz="190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9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- It is commonly gained from plotting two lines of position.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lang="en-US" sz="14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sz="190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1AFF00-FF58-499A-A843-56E7DD5872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75" y="2133599"/>
            <a:ext cx="4230008" cy="15980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04EEC7-B9E6-450A-83BE-836769B6AC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7935" b="3708"/>
          <a:stretch/>
        </p:blipFill>
        <p:spPr>
          <a:xfrm>
            <a:off x="266350" y="4492638"/>
            <a:ext cx="4532762" cy="38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62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Estimated Position</a:t>
            </a:r>
          </a:p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Based on Set and Drift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FA7EDC-8649-4C96-B6D6-F2C60D28E0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833" t="32222" r="60000" b="26297"/>
          <a:stretch/>
        </p:blipFill>
        <p:spPr>
          <a:xfrm>
            <a:off x="378348" y="1962240"/>
            <a:ext cx="8232251" cy="397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4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7" name="Google Shape;667;p17"/>
          <p:cNvCxnSpPr/>
          <p:nvPr/>
        </p:nvCxnSpPr>
        <p:spPr>
          <a:xfrm flipH="1">
            <a:off x="2622550" y="2940050"/>
            <a:ext cx="339725" cy="622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68" name="Google Shape;668;p17"/>
          <p:cNvCxnSpPr/>
          <p:nvPr/>
        </p:nvCxnSpPr>
        <p:spPr>
          <a:xfrm>
            <a:off x="1136650" y="2940050"/>
            <a:ext cx="1303338" cy="666750"/>
          </a:xfrm>
          <a:prstGeom prst="straightConnector1">
            <a:avLst/>
          </a:prstGeom>
          <a:noFill/>
          <a:ln w="19050" cap="flat" cmpd="sng">
            <a:solidFill>
              <a:srgbClr val="0066F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69" name="Google Shape;669;p17"/>
          <p:cNvSpPr txBox="1"/>
          <p:nvPr/>
        </p:nvSpPr>
        <p:spPr>
          <a:xfrm>
            <a:off x="1443038" y="2646363"/>
            <a:ext cx="97155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 - 090°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 - 6 kts</a:t>
            </a:r>
            <a:endParaRPr sz="1400" b="1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17"/>
          <p:cNvSpPr txBox="1"/>
          <p:nvPr/>
        </p:nvSpPr>
        <p:spPr>
          <a:xfrm>
            <a:off x="838200" y="2511425"/>
            <a:ext cx="60960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0830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17"/>
          <p:cNvSpPr txBox="1"/>
          <p:nvPr/>
        </p:nvSpPr>
        <p:spPr>
          <a:xfrm>
            <a:off x="2657475" y="2435225"/>
            <a:ext cx="60960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0833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17"/>
          <p:cNvSpPr txBox="1"/>
          <p:nvPr/>
        </p:nvSpPr>
        <p:spPr>
          <a:xfrm>
            <a:off x="4486275" y="2435225"/>
            <a:ext cx="60960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0836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17"/>
          <p:cNvSpPr txBox="1"/>
          <p:nvPr/>
        </p:nvSpPr>
        <p:spPr>
          <a:xfrm>
            <a:off x="2319338" y="3700463"/>
            <a:ext cx="60960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0833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17"/>
          <p:cNvSpPr txBox="1"/>
          <p:nvPr/>
        </p:nvSpPr>
        <p:spPr>
          <a:xfrm>
            <a:off x="3732213" y="4495800"/>
            <a:ext cx="609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0836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5" name="Google Shape;675;p17"/>
          <p:cNvCxnSpPr>
            <a:stCxn id="673" idx="0"/>
            <a:endCxn id="676" idx="1"/>
          </p:cNvCxnSpPr>
          <p:nvPr/>
        </p:nvCxnSpPr>
        <p:spPr>
          <a:xfrm>
            <a:off x="2624138" y="3700463"/>
            <a:ext cx="1217700" cy="589800"/>
          </a:xfrm>
          <a:prstGeom prst="straightConnector1">
            <a:avLst/>
          </a:prstGeom>
          <a:noFill/>
          <a:ln w="19050" cap="flat" cmpd="sng">
            <a:solidFill>
              <a:srgbClr val="0066F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77" name="Google Shape;677;p17"/>
          <p:cNvSpPr txBox="1"/>
          <p:nvPr/>
        </p:nvSpPr>
        <p:spPr>
          <a:xfrm>
            <a:off x="2809875" y="3119438"/>
            <a:ext cx="146685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US" sz="1200" b="1" i="1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Set &amp; Drift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17"/>
          <p:cNvSpPr txBox="1"/>
          <p:nvPr/>
        </p:nvSpPr>
        <p:spPr>
          <a:xfrm>
            <a:off x="635000" y="3349625"/>
            <a:ext cx="1117600" cy="277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FF"/>
              </a:buClr>
              <a:buSzPts val="1200"/>
              <a:buFont typeface="Arial"/>
              <a:buNone/>
            </a:pPr>
            <a:r>
              <a:rPr lang="en-US" sz="1200" b="1" i="1" u="none" strike="noStrike" cap="none"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rPr>
              <a:t>CMG &amp; SMG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17"/>
          <p:cNvSpPr txBox="1"/>
          <p:nvPr/>
        </p:nvSpPr>
        <p:spPr>
          <a:xfrm>
            <a:off x="2257425" y="3976688"/>
            <a:ext cx="120967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FF"/>
              </a:buClr>
              <a:buSzPts val="1200"/>
              <a:buFont typeface="Arial"/>
              <a:buNone/>
            </a:pPr>
            <a:r>
              <a:rPr lang="en-US" sz="1200" b="1" i="1" u="none" strike="noStrike" cap="none"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rPr>
              <a:t>CMG &amp; SMG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17"/>
          <p:cNvSpPr txBox="1"/>
          <p:nvPr/>
        </p:nvSpPr>
        <p:spPr>
          <a:xfrm>
            <a:off x="141288" y="1676400"/>
            <a:ext cx="8926512" cy="7080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continue on the same ordered course and speed where do you estimate to be at 0836?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17"/>
          <p:cNvSpPr txBox="1"/>
          <p:nvPr/>
        </p:nvSpPr>
        <p:spPr>
          <a:xfrm>
            <a:off x="414338" y="1127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17"/>
          <p:cNvSpPr/>
          <p:nvPr/>
        </p:nvSpPr>
        <p:spPr>
          <a:xfrm>
            <a:off x="3841750" y="4127500"/>
            <a:ext cx="347663" cy="325438"/>
          </a:xfrm>
          <a:prstGeom prst="rect">
            <a:avLst/>
          </a:prstGeom>
          <a:noFill/>
          <a:ln w="25400" cap="flat" cmpd="sng">
            <a:solidFill>
              <a:srgbClr val="17365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17"/>
          <p:cNvSpPr/>
          <p:nvPr/>
        </p:nvSpPr>
        <p:spPr>
          <a:xfrm>
            <a:off x="3952875" y="4270375"/>
            <a:ext cx="84138" cy="39688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3" name="Google Shape;683;p17"/>
          <p:cNvCxnSpPr/>
          <p:nvPr/>
        </p:nvCxnSpPr>
        <p:spPr>
          <a:xfrm>
            <a:off x="1136650" y="2940050"/>
            <a:ext cx="534035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117"/>
              </a:srgbClr>
            </a:outerShdw>
          </a:effectLst>
        </p:spPr>
      </p:cxnSp>
      <p:sp>
        <p:nvSpPr>
          <p:cNvPr id="684" name="Google Shape;684;p17"/>
          <p:cNvSpPr/>
          <p:nvPr/>
        </p:nvSpPr>
        <p:spPr>
          <a:xfrm>
            <a:off x="1035050" y="2817813"/>
            <a:ext cx="225425" cy="244475"/>
          </a:xfrm>
          <a:prstGeom prst="ellipse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5" name="Google Shape;685;p17"/>
          <p:cNvSpPr/>
          <p:nvPr/>
        </p:nvSpPr>
        <p:spPr>
          <a:xfrm>
            <a:off x="2439988" y="3516313"/>
            <a:ext cx="227012" cy="244475"/>
          </a:xfrm>
          <a:prstGeom prst="ellipse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6" name="Google Shape;686;p17"/>
          <p:cNvSpPr/>
          <p:nvPr/>
        </p:nvSpPr>
        <p:spPr>
          <a:xfrm rot="-5400000">
            <a:off x="4596606" y="2828132"/>
            <a:ext cx="350837" cy="247650"/>
          </a:xfrm>
          <a:prstGeom prst="arc">
            <a:avLst>
              <a:gd name="adj1" fmla="val 16200000"/>
              <a:gd name="adj2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7" name="Google Shape;687;p17"/>
          <p:cNvSpPr/>
          <p:nvPr/>
        </p:nvSpPr>
        <p:spPr>
          <a:xfrm>
            <a:off x="4648200" y="2776538"/>
            <a:ext cx="247650" cy="350837"/>
          </a:xfrm>
          <a:prstGeom prst="arc">
            <a:avLst>
              <a:gd name="adj1" fmla="val 16200000"/>
              <a:gd name="adj2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8" name="Google Shape;688;p17"/>
          <p:cNvSpPr/>
          <p:nvPr/>
        </p:nvSpPr>
        <p:spPr>
          <a:xfrm rot="-5400000">
            <a:off x="2767806" y="2794794"/>
            <a:ext cx="350838" cy="247650"/>
          </a:xfrm>
          <a:prstGeom prst="arc">
            <a:avLst>
              <a:gd name="adj1" fmla="val 16200000"/>
              <a:gd name="adj2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9" name="Google Shape;689;p17"/>
          <p:cNvSpPr/>
          <p:nvPr/>
        </p:nvSpPr>
        <p:spPr>
          <a:xfrm>
            <a:off x="2819400" y="2743200"/>
            <a:ext cx="247650" cy="350838"/>
          </a:xfrm>
          <a:prstGeom prst="arc">
            <a:avLst>
              <a:gd name="adj1" fmla="val 16200000"/>
              <a:gd name="adj2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0" name="Google Shape;690;p17"/>
          <p:cNvSpPr/>
          <p:nvPr/>
        </p:nvSpPr>
        <p:spPr>
          <a:xfrm>
            <a:off x="2514600" y="3627438"/>
            <a:ext cx="46038" cy="46037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1" name="Google Shape;691;p17"/>
          <p:cNvSpPr txBox="1"/>
          <p:nvPr/>
        </p:nvSpPr>
        <p:spPr>
          <a:xfrm>
            <a:off x="2867025" y="3362325"/>
            <a:ext cx="97155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 - 090°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 - 6 kts</a:t>
            </a:r>
            <a:endParaRPr sz="1400" b="1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17"/>
          <p:cNvSpPr txBox="1"/>
          <p:nvPr/>
        </p:nvSpPr>
        <p:spPr>
          <a:xfrm>
            <a:off x="4081463" y="3200400"/>
            <a:ext cx="60960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0836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17"/>
          <p:cNvSpPr txBox="1"/>
          <p:nvPr/>
        </p:nvSpPr>
        <p:spPr>
          <a:xfrm>
            <a:off x="5910263" y="3262313"/>
            <a:ext cx="60960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0839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4" name="Google Shape;694;p17"/>
          <p:cNvCxnSpPr/>
          <p:nvPr/>
        </p:nvCxnSpPr>
        <p:spPr>
          <a:xfrm>
            <a:off x="2560638" y="3656013"/>
            <a:ext cx="534035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117"/>
              </a:srgbClr>
            </a:outerShdw>
          </a:effectLst>
        </p:spPr>
      </p:cxnSp>
      <p:sp>
        <p:nvSpPr>
          <p:cNvPr id="695" name="Google Shape;695;p17"/>
          <p:cNvSpPr/>
          <p:nvPr/>
        </p:nvSpPr>
        <p:spPr>
          <a:xfrm rot="-5400000">
            <a:off x="6020594" y="3544094"/>
            <a:ext cx="350838" cy="247650"/>
          </a:xfrm>
          <a:prstGeom prst="arc">
            <a:avLst>
              <a:gd name="adj1" fmla="val 16200000"/>
              <a:gd name="adj2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6" name="Google Shape;696;p17"/>
          <p:cNvSpPr/>
          <p:nvPr/>
        </p:nvSpPr>
        <p:spPr>
          <a:xfrm>
            <a:off x="4243388" y="3459163"/>
            <a:ext cx="247650" cy="350837"/>
          </a:xfrm>
          <a:prstGeom prst="arc">
            <a:avLst>
              <a:gd name="adj1" fmla="val 16200000"/>
              <a:gd name="adj2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7" name="Google Shape;697;p17"/>
          <p:cNvSpPr/>
          <p:nvPr/>
        </p:nvSpPr>
        <p:spPr>
          <a:xfrm>
            <a:off x="6076950" y="3505200"/>
            <a:ext cx="247650" cy="350838"/>
          </a:xfrm>
          <a:prstGeom prst="arc">
            <a:avLst>
              <a:gd name="adj1" fmla="val 16200000"/>
              <a:gd name="adj2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8" name="Google Shape;698;p17"/>
          <p:cNvSpPr/>
          <p:nvPr/>
        </p:nvSpPr>
        <p:spPr>
          <a:xfrm rot="-5400000">
            <a:off x="4215606" y="3526632"/>
            <a:ext cx="350837" cy="247650"/>
          </a:xfrm>
          <a:prstGeom prst="arc">
            <a:avLst>
              <a:gd name="adj1" fmla="val 16200000"/>
              <a:gd name="adj2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9" name="Google Shape;699;p17"/>
          <p:cNvSpPr/>
          <p:nvPr/>
        </p:nvSpPr>
        <p:spPr>
          <a:xfrm>
            <a:off x="1035050" y="4614863"/>
            <a:ext cx="6508750" cy="2014537"/>
          </a:xfrm>
          <a:prstGeom prst="irregularSeal2">
            <a:avLst/>
          </a:prstGeom>
          <a:solidFill>
            <a:srgbClr val="FFFF00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your CMG and SMG to plot an EP!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1E9183-031D-4CB1-97A3-2B5F2B717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676400"/>
          </a:xfrm>
          <a:prstGeom prst="rect">
            <a:avLst/>
          </a:prstGeom>
        </p:spPr>
      </p:pic>
      <p:sp>
        <p:nvSpPr>
          <p:cNvPr id="35" name="Google Shape;109;p4">
            <a:extLst>
              <a:ext uri="{FF2B5EF4-FFF2-40B4-BE49-F238E27FC236}">
                <a16:creationId xmlns:a16="http://schemas.microsoft.com/office/drawing/2014/main" id="{988CE918-FF8C-4ECF-B5E5-1704C284EB60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Estimated Position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736F39-FB2F-4CBC-BFA9-ED8ED34D2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3" y="152400"/>
            <a:ext cx="1146147" cy="11461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Enabling Objectives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FA4319-C5AF-41B6-9523-BF750840E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80215"/>
              </p:ext>
            </p:extLst>
          </p:nvPr>
        </p:nvGraphicFramePr>
        <p:xfrm>
          <a:off x="152400" y="1752600"/>
          <a:ext cx="8781982" cy="45720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81982">
                  <a:extLst>
                    <a:ext uri="{9D8B030D-6E8A-4147-A177-3AD203B41FA5}">
                      <a16:colId xmlns:a16="http://schemas.microsoft.com/office/drawing/2014/main" val="460837169"/>
                    </a:ext>
                  </a:extLst>
                </a:gridCol>
              </a:tblGrid>
              <a:tr h="4572001"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1 - DEFINE Piloting.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2 - DESCRIBE the steps needed to prepare the plotting station.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3 - IDENTIFY the applicable records book needed to record plotting information.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4 - UNDERSTAND how to determine Gyrocompass Error.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5 - IDENTIFY the critical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watchstanders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needed to transition to restricted waters transit IAW the NAVDORM.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6 - DESCRIBE Visual Fix and demonstrate how a plotter fixes and labels a position using visual NAVAIDs.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7 - DESCRIBE RADAR Fix and demonstrate how a plotter fixes and labels a position using RADAR NAVAIDs.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8 - DESCRIBE COMPOSITE Fix and demonstrate how a plotter fixes and labels a position using both Visual and RADAR NAVAIDs.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9 - DESCRIBE GPS Fix and demonstrate how a plotter fixes and labels a position using GPS.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10 - DESCRIBE Estimated Position and demonstrate how a plotter fixes and labels it.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11 - DESCRIBE Running Fix and its application in piloting.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12 - EXPLAIN the required fix intervals IAW Table 3-A.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13 - DEFINE Dead Reckoning (DR).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14 - IDENTIFY the Six Rules of Dead Reckoning.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15 - DEMONSTRATE how to properly plot and label the course line and DR positions.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16 - DEFINE Set and Drift and demonstrate how to calculate it.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17 - DEFINE Course Made Good (CMG) and Speed Made Good (SMG) and demonstrate how to determine it.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18 - DESCRIBE Compensating Course and demonstrate how to determine it.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19 - DESCRIBE Correcting Course and demonstrate how to determine it.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99443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534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Estimated Position Based on Single LOP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2B0121A-12C6-4811-8CE1-CBDB10A6D3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167" t="34814" r="58333" b="17407"/>
          <a:stretch/>
        </p:blipFill>
        <p:spPr>
          <a:xfrm>
            <a:off x="152400" y="1962240"/>
            <a:ext cx="8771662" cy="42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17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Running Fixes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70;p6">
            <a:extLst>
              <a:ext uri="{FF2B5EF4-FFF2-40B4-BE49-F238E27FC236}">
                <a16:creationId xmlns:a16="http://schemas.microsoft.com/office/drawing/2014/main" id="{DA610608-5EE1-4BE5-818D-06FD4BE08004}"/>
              </a:ext>
            </a:extLst>
          </p:cNvPr>
          <p:cNvSpPr txBox="1"/>
          <p:nvPr/>
        </p:nvSpPr>
        <p:spPr>
          <a:xfrm>
            <a:off x="152400" y="1851315"/>
            <a:ext cx="8686800" cy="330855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8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- A method for determining the ship’s position with visual LOP’s when only one object is visible.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lang="en-US" sz="14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lv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</a:pP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-Use the following method:</a:t>
            </a:r>
          </a:p>
          <a:p>
            <a:pPr lv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</a:pPr>
            <a:endParaRPr lang="en-US" sz="18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lvl="0" indent="-34290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Plot a bearing to a NAVAID (LOP 1).</a:t>
            </a:r>
          </a:p>
          <a:p>
            <a:pPr marL="342900" lvl="0" indent="-34290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Plot a second bearing to the same NAVAID at a later time (LOP 2).</a:t>
            </a:r>
          </a:p>
          <a:p>
            <a:pPr marL="342900" lvl="0" indent="-34290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Plot a third bearing to the same NAVAID at a later time (LOP 3).</a:t>
            </a:r>
          </a:p>
          <a:p>
            <a:pPr marL="342900" lvl="0" indent="-34290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Advance LOP 1 and LOP 2 to the time that LOP 3 was taken.</a:t>
            </a:r>
          </a:p>
          <a:p>
            <a:pPr marL="342900" lvl="0" indent="-34290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The intersection of the three LOPs is a running fix!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lang="en-US" sz="14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sz="190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987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4" descr="75%"/>
          <p:cNvSpPr/>
          <p:nvPr/>
        </p:nvSpPr>
        <p:spPr>
          <a:xfrm>
            <a:off x="0" y="5175250"/>
            <a:ext cx="9144000" cy="1682750"/>
          </a:xfrm>
          <a:custGeom>
            <a:avLst/>
            <a:gdLst/>
            <a:ahLst/>
            <a:cxnLst/>
            <a:rect l="l" t="t" r="r" b="b"/>
            <a:pathLst>
              <a:path w="5760" h="1060" extrusionOk="0">
                <a:moveTo>
                  <a:pt x="0" y="100"/>
                </a:moveTo>
                <a:lnTo>
                  <a:pt x="40" y="90"/>
                </a:lnTo>
                <a:lnTo>
                  <a:pt x="200" y="80"/>
                </a:lnTo>
                <a:lnTo>
                  <a:pt x="360" y="60"/>
                </a:lnTo>
                <a:lnTo>
                  <a:pt x="440" y="50"/>
                </a:lnTo>
                <a:lnTo>
                  <a:pt x="500" y="40"/>
                </a:lnTo>
                <a:lnTo>
                  <a:pt x="600" y="40"/>
                </a:lnTo>
                <a:lnTo>
                  <a:pt x="680" y="40"/>
                </a:lnTo>
                <a:lnTo>
                  <a:pt x="740" y="40"/>
                </a:lnTo>
                <a:lnTo>
                  <a:pt x="800" y="40"/>
                </a:lnTo>
                <a:lnTo>
                  <a:pt x="860" y="40"/>
                </a:lnTo>
                <a:lnTo>
                  <a:pt x="920" y="40"/>
                </a:lnTo>
                <a:lnTo>
                  <a:pt x="1000" y="40"/>
                </a:lnTo>
                <a:lnTo>
                  <a:pt x="1120" y="40"/>
                </a:lnTo>
                <a:lnTo>
                  <a:pt x="1200" y="40"/>
                </a:lnTo>
                <a:lnTo>
                  <a:pt x="1280" y="40"/>
                </a:lnTo>
                <a:lnTo>
                  <a:pt x="1360" y="40"/>
                </a:lnTo>
                <a:lnTo>
                  <a:pt x="1420" y="40"/>
                </a:lnTo>
                <a:lnTo>
                  <a:pt x="1480" y="40"/>
                </a:lnTo>
                <a:lnTo>
                  <a:pt x="1580" y="40"/>
                </a:lnTo>
                <a:lnTo>
                  <a:pt x="1640" y="40"/>
                </a:lnTo>
                <a:lnTo>
                  <a:pt x="1700" y="40"/>
                </a:lnTo>
                <a:lnTo>
                  <a:pt x="1800" y="40"/>
                </a:lnTo>
                <a:lnTo>
                  <a:pt x="1860" y="40"/>
                </a:lnTo>
                <a:lnTo>
                  <a:pt x="1920" y="40"/>
                </a:lnTo>
                <a:lnTo>
                  <a:pt x="2020" y="40"/>
                </a:lnTo>
                <a:lnTo>
                  <a:pt x="2100" y="30"/>
                </a:lnTo>
                <a:lnTo>
                  <a:pt x="2180" y="20"/>
                </a:lnTo>
                <a:lnTo>
                  <a:pt x="2260" y="10"/>
                </a:lnTo>
                <a:lnTo>
                  <a:pt x="2320" y="10"/>
                </a:lnTo>
                <a:lnTo>
                  <a:pt x="2360" y="10"/>
                </a:lnTo>
                <a:lnTo>
                  <a:pt x="2440" y="0"/>
                </a:lnTo>
                <a:lnTo>
                  <a:pt x="2500" y="0"/>
                </a:lnTo>
                <a:lnTo>
                  <a:pt x="2560" y="0"/>
                </a:lnTo>
                <a:lnTo>
                  <a:pt x="2620" y="0"/>
                </a:lnTo>
                <a:lnTo>
                  <a:pt x="2700" y="0"/>
                </a:lnTo>
                <a:lnTo>
                  <a:pt x="2730" y="0"/>
                </a:lnTo>
                <a:lnTo>
                  <a:pt x="2790" y="0"/>
                </a:lnTo>
                <a:lnTo>
                  <a:pt x="2850" y="10"/>
                </a:lnTo>
                <a:lnTo>
                  <a:pt x="2950" y="20"/>
                </a:lnTo>
                <a:lnTo>
                  <a:pt x="3070" y="20"/>
                </a:lnTo>
                <a:lnTo>
                  <a:pt x="3190" y="30"/>
                </a:lnTo>
                <a:lnTo>
                  <a:pt x="3330" y="40"/>
                </a:lnTo>
                <a:lnTo>
                  <a:pt x="3430" y="40"/>
                </a:lnTo>
                <a:lnTo>
                  <a:pt x="3510" y="50"/>
                </a:lnTo>
                <a:lnTo>
                  <a:pt x="3590" y="50"/>
                </a:lnTo>
                <a:lnTo>
                  <a:pt x="3630" y="50"/>
                </a:lnTo>
                <a:lnTo>
                  <a:pt x="3670" y="50"/>
                </a:lnTo>
                <a:lnTo>
                  <a:pt x="3750" y="50"/>
                </a:lnTo>
                <a:lnTo>
                  <a:pt x="3810" y="50"/>
                </a:lnTo>
                <a:lnTo>
                  <a:pt x="3890" y="50"/>
                </a:lnTo>
                <a:lnTo>
                  <a:pt x="3970" y="60"/>
                </a:lnTo>
                <a:lnTo>
                  <a:pt x="4050" y="60"/>
                </a:lnTo>
                <a:lnTo>
                  <a:pt x="4130" y="70"/>
                </a:lnTo>
                <a:lnTo>
                  <a:pt x="4210" y="70"/>
                </a:lnTo>
                <a:lnTo>
                  <a:pt x="4280" y="70"/>
                </a:lnTo>
                <a:lnTo>
                  <a:pt x="4340" y="70"/>
                </a:lnTo>
                <a:lnTo>
                  <a:pt x="4400" y="70"/>
                </a:lnTo>
                <a:lnTo>
                  <a:pt x="4480" y="70"/>
                </a:lnTo>
                <a:lnTo>
                  <a:pt x="4580" y="80"/>
                </a:lnTo>
                <a:lnTo>
                  <a:pt x="4660" y="80"/>
                </a:lnTo>
                <a:lnTo>
                  <a:pt x="4720" y="90"/>
                </a:lnTo>
                <a:lnTo>
                  <a:pt x="4780" y="90"/>
                </a:lnTo>
                <a:lnTo>
                  <a:pt x="4860" y="90"/>
                </a:lnTo>
                <a:lnTo>
                  <a:pt x="4940" y="90"/>
                </a:lnTo>
                <a:lnTo>
                  <a:pt x="5000" y="90"/>
                </a:lnTo>
                <a:lnTo>
                  <a:pt x="5060" y="90"/>
                </a:lnTo>
                <a:lnTo>
                  <a:pt x="5120" y="90"/>
                </a:lnTo>
                <a:lnTo>
                  <a:pt x="5220" y="90"/>
                </a:lnTo>
                <a:lnTo>
                  <a:pt x="5260" y="90"/>
                </a:lnTo>
                <a:lnTo>
                  <a:pt x="5290" y="90"/>
                </a:lnTo>
                <a:lnTo>
                  <a:pt x="5320" y="80"/>
                </a:lnTo>
                <a:lnTo>
                  <a:pt x="5380" y="70"/>
                </a:lnTo>
                <a:lnTo>
                  <a:pt x="5460" y="70"/>
                </a:lnTo>
                <a:lnTo>
                  <a:pt x="5520" y="70"/>
                </a:lnTo>
                <a:lnTo>
                  <a:pt x="5580" y="70"/>
                </a:lnTo>
                <a:lnTo>
                  <a:pt x="5620" y="70"/>
                </a:lnTo>
                <a:lnTo>
                  <a:pt x="5650" y="40"/>
                </a:lnTo>
                <a:lnTo>
                  <a:pt x="5680" y="30"/>
                </a:lnTo>
                <a:lnTo>
                  <a:pt x="5710" y="30"/>
                </a:lnTo>
                <a:lnTo>
                  <a:pt x="5750" y="30"/>
                </a:lnTo>
                <a:lnTo>
                  <a:pt x="5759" y="30"/>
                </a:lnTo>
                <a:lnTo>
                  <a:pt x="5759" y="20"/>
                </a:lnTo>
                <a:lnTo>
                  <a:pt x="5759" y="1059"/>
                </a:lnTo>
                <a:lnTo>
                  <a:pt x="0" y="1059"/>
                </a:lnTo>
                <a:lnTo>
                  <a:pt x="20" y="1059"/>
                </a:lnTo>
                <a:lnTo>
                  <a:pt x="0" y="100"/>
                </a:lnTo>
              </a:path>
            </a:pathLst>
          </a:custGeom>
          <a:solidFill>
            <a:schemeClr val="lt1"/>
          </a:solidFill>
          <a:ln w="254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1" name="Google Shape;461;p24"/>
          <p:cNvSpPr/>
          <p:nvPr/>
        </p:nvSpPr>
        <p:spPr>
          <a:xfrm>
            <a:off x="0" y="5381625"/>
            <a:ext cx="9144000" cy="1476375"/>
          </a:xfrm>
          <a:custGeom>
            <a:avLst/>
            <a:gdLst/>
            <a:ahLst/>
            <a:cxnLst/>
            <a:rect l="l" t="t" r="r" b="b"/>
            <a:pathLst>
              <a:path w="5760" h="930" extrusionOk="0">
                <a:moveTo>
                  <a:pt x="0" y="114"/>
                </a:moveTo>
                <a:lnTo>
                  <a:pt x="140" y="110"/>
                </a:lnTo>
                <a:lnTo>
                  <a:pt x="320" y="110"/>
                </a:lnTo>
                <a:lnTo>
                  <a:pt x="540" y="90"/>
                </a:lnTo>
                <a:lnTo>
                  <a:pt x="820" y="30"/>
                </a:lnTo>
                <a:lnTo>
                  <a:pt x="1180" y="20"/>
                </a:lnTo>
                <a:lnTo>
                  <a:pt x="1540" y="10"/>
                </a:lnTo>
                <a:lnTo>
                  <a:pt x="1840" y="10"/>
                </a:lnTo>
                <a:lnTo>
                  <a:pt x="2080" y="20"/>
                </a:lnTo>
                <a:lnTo>
                  <a:pt x="2260" y="40"/>
                </a:lnTo>
                <a:lnTo>
                  <a:pt x="2480" y="50"/>
                </a:lnTo>
                <a:lnTo>
                  <a:pt x="2700" y="60"/>
                </a:lnTo>
                <a:lnTo>
                  <a:pt x="2940" y="80"/>
                </a:lnTo>
                <a:lnTo>
                  <a:pt x="3180" y="100"/>
                </a:lnTo>
                <a:lnTo>
                  <a:pt x="3360" y="120"/>
                </a:lnTo>
                <a:lnTo>
                  <a:pt x="3540" y="140"/>
                </a:lnTo>
                <a:lnTo>
                  <a:pt x="3700" y="150"/>
                </a:lnTo>
                <a:lnTo>
                  <a:pt x="3820" y="150"/>
                </a:lnTo>
                <a:lnTo>
                  <a:pt x="3940" y="150"/>
                </a:lnTo>
                <a:lnTo>
                  <a:pt x="4040" y="150"/>
                </a:lnTo>
                <a:lnTo>
                  <a:pt x="4140" y="150"/>
                </a:lnTo>
                <a:lnTo>
                  <a:pt x="4280" y="150"/>
                </a:lnTo>
                <a:lnTo>
                  <a:pt x="4400" y="150"/>
                </a:lnTo>
                <a:lnTo>
                  <a:pt x="4560" y="140"/>
                </a:lnTo>
                <a:lnTo>
                  <a:pt x="4720" y="140"/>
                </a:lnTo>
                <a:lnTo>
                  <a:pt x="4860" y="130"/>
                </a:lnTo>
                <a:lnTo>
                  <a:pt x="4960" y="130"/>
                </a:lnTo>
                <a:lnTo>
                  <a:pt x="5020" y="130"/>
                </a:lnTo>
                <a:lnTo>
                  <a:pt x="5100" y="130"/>
                </a:lnTo>
                <a:lnTo>
                  <a:pt x="5140" y="110"/>
                </a:lnTo>
                <a:lnTo>
                  <a:pt x="5200" y="100"/>
                </a:lnTo>
                <a:lnTo>
                  <a:pt x="5270" y="80"/>
                </a:lnTo>
                <a:lnTo>
                  <a:pt x="5360" y="60"/>
                </a:lnTo>
                <a:lnTo>
                  <a:pt x="5460" y="50"/>
                </a:lnTo>
                <a:lnTo>
                  <a:pt x="5560" y="50"/>
                </a:lnTo>
                <a:lnTo>
                  <a:pt x="5660" y="40"/>
                </a:lnTo>
                <a:lnTo>
                  <a:pt x="5759" y="40"/>
                </a:lnTo>
                <a:lnTo>
                  <a:pt x="5759" y="30"/>
                </a:lnTo>
                <a:lnTo>
                  <a:pt x="5759" y="20"/>
                </a:lnTo>
                <a:lnTo>
                  <a:pt x="5759" y="10"/>
                </a:lnTo>
                <a:lnTo>
                  <a:pt x="5759" y="0"/>
                </a:lnTo>
                <a:lnTo>
                  <a:pt x="5759" y="929"/>
                </a:lnTo>
                <a:lnTo>
                  <a:pt x="0" y="929"/>
                </a:lnTo>
                <a:lnTo>
                  <a:pt x="0" y="18"/>
                </a:lnTo>
                <a:lnTo>
                  <a:pt x="0" y="114"/>
                </a:lnTo>
              </a:path>
            </a:pathLst>
          </a:custGeom>
          <a:solidFill>
            <a:srgbClr val="FFFFCC"/>
          </a:solidFill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2" name="Google Shape;462;p24"/>
          <p:cNvSpPr/>
          <p:nvPr/>
        </p:nvSpPr>
        <p:spPr>
          <a:xfrm>
            <a:off x="0" y="23813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Running Fixes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24"/>
          <p:cNvSpPr/>
          <p:nvPr/>
        </p:nvSpPr>
        <p:spPr>
          <a:xfrm>
            <a:off x="4259263" y="5651500"/>
            <a:ext cx="341312" cy="355600"/>
          </a:xfrm>
          <a:prstGeom prst="ellipse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4" name="Google Shape;464;p24"/>
          <p:cNvSpPr/>
          <p:nvPr/>
        </p:nvSpPr>
        <p:spPr>
          <a:xfrm>
            <a:off x="3429000" y="5715000"/>
            <a:ext cx="844550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TANK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24"/>
          <p:cNvSpPr/>
          <p:nvPr/>
        </p:nvSpPr>
        <p:spPr>
          <a:xfrm>
            <a:off x="4398963" y="5797550"/>
            <a:ext cx="61912" cy="63500"/>
          </a:xfrm>
          <a:prstGeom prst="ellipse">
            <a:avLst/>
          </a:prstGeom>
          <a:solidFill>
            <a:schemeClr val="dk2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66" name="Google Shape;466;p24"/>
          <p:cNvGrpSpPr/>
          <p:nvPr/>
        </p:nvGrpSpPr>
        <p:grpSpPr>
          <a:xfrm>
            <a:off x="228600" y="3335338"/>
            <a:ext cx="1066800" cy="993775"/>
            <a:chOff x="228600" y="3335338"/>
            <a:chExt cx="1066800" cy="993775"/>
          </a:xfrm>
        </p:grpSpPr>
        <p:sp>
          <p:nvSpPr>
            <p:cNvPr id="467" name="Google Shape;467;p24"/>
            <p:cNvSpPr/>
            <p:nvPr/>
          </p:nvSpPr>
          <p:spPr>
            <a:xfrm>
              <a:off x="390525" y="3335338"/>
              <a:ext cx="341313" cy="355600"/>
            </a:xfrm>
            <a:prstGeom prst="ellipse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endParaRPr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542925" y="3487738"/>
              <a:ext cx="61913" cy="635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endParaRPr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69" name="Google Shape;469;p24"/>
            <p:cNvSpPr txBox="1"/>
            <p:nvPr/>
          </p:nvSpPr>
          <p:spPr>
            <a:xfrm>
              <a:off x="228600" y="3962400"/>
              <a:ext cx="10668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 New Roman"/>
                <a:buNone/>
              </a:pPr>
              <a:r>
                <a:rPr lang="en-US" sz="1800" b="1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0800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0" name="Google Shape;470;p24"/>
          <p:cNvGrpSpPr/>
          <p:nvPr/>
        </p:nvGrpSpPr>
        <p:grpSpPr>
          <a:xfrm>
            <a:off x="814464" y="2881962"/>
            <a:ext cx="1190472" cy="1079789"/>
            <a:chOff x="814464" y="2881962"/>
            <a:chExt cx="1190472" cy="1079789"/>
          </a:xfrm>
        </p:grpSpPr>
        <p:sp>
          <p:nvSpPr>
            <p:cNvPr id="471" name="Google Shape;471;p24"/>
            <p:cNvSpPr txBox="1"/>
            <p:nvPr/>
          </p:nvSpPr>
          <p:spPr>
            <a:xfrm rot="-600000">
              <a:off x="838200" y="2971800"/>
              <a:ext cx="10668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 New Roman"/>
                <a:buNone/>
              </a:pPr>
              <a:r>
                <a:rPr lang="en-US" sz="1800" b="1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 080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24"/>
            <p:cNvSpPr txBox="1"/>
            <p:nvPr/>
          </p:nvSpPr>
          <p:spPr>
            <a:xfrm rot="-600000">
              <a:off x="914400" y="3505200"/>
              <a:ext cx="10668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 New Roman"/>
                <a:buNone/>
              </a:pPr>
              <a:r>
                <a:rPr lang="en-US" sz="1800" b="1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 10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73" name="Google Shape;473;p24"/>
          <p:cNvCxnSpPr/>
          <p:nvPr/>
        </p:nvCxnSpPr>
        <p:spPr>
          <a:xfrm rot="10800000" flipH="1">
            <a:off x="609600" y="2362200"/>
            <a:ext cx="8305800" cy="11430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74" name="Google Shape;474;p24"/>
          <p:cNvGrpSpPr/>
          <p:nvPr/>
        </p:nvGrpSpPr>
        <p:grpSpPr>
          <a:xfrm>
            <a:off x="1966776" y="2549018"/>
            <a:ext cx="4589587" cy="1317380"/>
            <a:chOff x="1966776" y="2549018"/>
            <a:chExt cx="4589587" cy="1317380"/>
          </a:xfrm>
        </p:grpSpPr>
        <p:grpSp>
          <p:nvGrpSpPr>
            <p:cNvPr id="475" name="Google Shape;475;p24"/>
            <p:cNvGrpSpPr/>
            <p:nvPr/>
          </p:nvGrpSpPr>
          <p:grpSpPr>
            <a:xfrm>
              <a:off x="1966776" y="3006218"/>
              <a:ext cx="1279363" cy="860180"/>
              <a:chOff x="1966776" y="3006218"/>
              <a:chExt cx="1279363" cy="860180"/>
            </a:xfrm>
          </p:grpSpPr>
          <p:sp>
            <p:nvSpPr>
              <p:cNvPr id="476" name="Google Shape;476;p24"/>
              <p:cNvSpPr/>
              <p:nvPr/>
            </p:nvSpPr>
            <p:spPr>
              <a:xfrm rot="-480000">
                <a:off x="1981200" y="3057525"/>
                <a:ext cx="304800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fill="none" extrusionOk="0">
                    <a:moveTo>
                      <a:pt x="0" y="21600"/>
                    </a:moveTo>
                    <a:cubicBezTo>
                      <a:pt x="0" y="9714"/>
                      <a:pt x="9602" y="61"/>
                      <a:pt x="21488" y="0"/>
                    </a:cubicBezTo>
                  </a:path>
                  <a:path w="21600" h="21600" extrusionOk="0">
                    <a:moveTo>
                      <a:pt x="0" y="21600"/>
                    </a:moveTo>
                    <a:cubicBezTo>
                      <a:pt x="0" y="9714"/>
                      <a:pt x="9602" y="61"/>
                      <a:pt x="21488" y="0"/>
                    </a:cubicBez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1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77" name="Google Shape;477;p24"/>
              <p:cNvSpPr/>
              <p:nvPr/>
            </p:nvSpPr>
            <p:spPr>
              <a:xfrm rot="-480000">
                <a:off x="2284413" y="3021013"/>
                <a:ext cx="228600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1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78" name="Google Shape;478;p24"/>
              <p:cNvSpPr/>
              <p:nvPr/>
            </p:nvSpPr>
            <p:spPr>
              <a:xfrm>
                <a:off x="2209800" y="3248025"/>
                <a:ext cx="76200" cy="76200"/>
              </a:xfrm>
              <a:prstGeom prst="ellipse">
                <a:avLst/>
              </a:prstGeom>
              <a:solidFill>
                <a:schemeClr val="dk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endParaRPr sz="2000" b="1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79" name="Google Shape;479;p24"/>
              <p:cNvSpPr txBox="1"/>
              <p:nvPr/>
            </p:nvSpPr>
            <p:spPr>
              <a:xfrm rot="1800000">
                <a:off x="2514600" y="3352800"/>
                <a:ext cx="685800" cy="3667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imes New Roman"/>
                  <a:buNone/>
                </a:pPr>
                <a:r>
                  <a:rPr lang="en-US" sz="1800" b="1" i="0" u="none" strike="noStrike" cap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0803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0" name="Google Shape;480;p24"/>
            <p:cNvGrpSpPr/>
            <p:nvPr/>
          </p:nvGrpSpPr>
          <p:grpSpPr>
            <a:xfrm>
              <a:off x="3719376" y="2777618"/>
              <a:ext cx="1198058" cy="955430"/>
              <a:chOff x="3719376" y="2777618"/>
              <a:chExt cx="1198058" cy="955430"/>
            </a:xfrm>
          </p:grpSpPr>
          <p:sp>
            <p:nvSpPr>
              <p:cNvPr id="481" name="Google Shape;481;p24"/>
              <p:cNvSpPr/>
              <p:nvPr/>
            </p:nvSpPr>
            <p:spPr>
              <a:xfrm rot="-480000">
                <a:off x="3733800" y="2828925"/>
                <a:ext cx="304800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fill="none" extrusionOk="0">
                    <a:moveTo>
                      <a:pt x="0" y="21600"/>
                    </a:moveTo>
                    <a:cubicBezTo>
                      <a:pt x="0" y="9714"/>
                      <a:pt x="9602" y="61"/>
                      <a:pt x="21488" y="0"/>
                    </a:cubicBezTo>
                  </a:path>
                  <a:path w="21600" h="21600" extrusionOk="0">
                    <a:moveTo>
                      <a:pt x="0" y="21600"/>
                    </a:moveTo>
                    <a:cubicBezTo>
                      <a:pt x="0" y="9714"/>
                      <a:pt x="9602" y="61"/>
                      <a:pt x="21488" y="0"/>
                    </a:cubicBez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1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82" name="Google Shape;482;p24"/>
              <p:cNvSpPr/>
              <p:nvPr/>
            </p:nvSpPr>
            <p:spPr>
              <a:xfrm rot="-480000">
                <a:off x="4037013" y="2792413"/>
                <a:ext cx="228600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1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83" name="Google Shape;483;p24"/>
              <p:cNvSpPr txBox="1"/>
              <p:nvPr/>
            </p:nvSpPr>
            <p:spPr>
              <a:xfrm rot="1800000">
                <a:off x="4114800" y="3200400"/>
                <a:ext cx="762000" cy="3667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imes New Roman"/>
                  <a:buNone/>
                </a:pPr>
                <a:r>
                  <a:rPr lang="en-US" sz="1800" b="1" i="0" u="none" strike="noStrike" cap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0806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24"/>
              <p:cNvSpPr/>
              <p:nvPr/>
            </p:nvSpPr>
            <p:spPr>
              <a:xfrm>
                <a:off x="3979863" y="2998788"/>
                <a:ext cx="76200" cy="76200"/>
              </a:xfrm>
              <a:prstGeom prst="ellipse">
                <a:avLst/>
              </a:prstGeom>
              <a:solidFill>
                <a:schemeClr val="dk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endParaRPr sz="2000" b="1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485" name="Google Shape;485;p24"/>
            <p:cNvGrpSpPr/>
            <p:nvPr/>
          </p:nvGrpSpPr>
          <p:grpSpPr>
            <a:xfrm>
              <a:off x="5548176" y="2549018"/>
              <a:ext cx="1008187" cy="884604"/>
              <a:chOff x="5548176" y="2549018"/>
              <a:chExt cx="1008187" cy="884604"/>
            </a:xfrm>
          </p:grpSpPr>
          <p:sp>
            <p:nvSpPr>
              <p:cNvPr id="486" name="Google Shape;486;p24"/>
              <p:cNvSpPr/>
              <p:nvPr/>
            </p:nvSpPr>
            <p:spPr>
              <a:xfrm rot="-480000">
                <a:off x="5562600" y="2600325"/>
                <a:ext cx="304800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fill="none" extrusionOk="0">
                    <a:moveTo>
                      <a:pt x="0" y="21600"/>
                    </a:moveTo>
                    <a:cubicBezTo>
                      <a:pt x="0" y="9714"/>
                      <a:pt x="9602" y="61"/>
                      <a:pt x="21488" y="0"/>
                    </a:cubicBezTo>
                  </a:path>
                  <a:path w="21600" h="21600" extrusionOk="0">
                    <a:moveTo>
                      <a:pt x="0" y="21600"/>
                    </a:moveTo>
                    <a:cubicBezTo>
                      <a:pt x="0" y="9714"/>
                      <a:pt x="9602" y="61"/>
                      <a:pt x="21488" y="0"/>
                    </a:cubicBez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1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87" name="Google Shape;487;p24"/>
              <p:cNvSpPr/>
              <p:nvPr/>
            </p:nvSpPr>
            <p:spPr>
              <a:xfrm rot="-480000">
                <a:off x="5867400" y="2563813"/>
                <a:ext cx="228600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1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88" name="Google Shape;488;p24"/>
              <p:cNvSpPr txBox="1"/>
              <p:nvPr/>
            </p:nvSpPr>
            <p:spPr>
              <a:xfrm rot="1800000">
                <a:off x="5753729" y="2900974"/>
                <a:ext cx="762000" cy="3667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imes New Roman"/>
                  <a:buNone/>
                </a:pPr>
                <a:r>
                  <a:rPr lang="en-US" sz="1800" b="1" i="0" u="none" strike="noStrike" cap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0809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24"/>
              <p:cNvSpPr/>
              <p:nvPr/>
            </p:nvSpPr>
            <p:spPr>
              <a:xfrm>
                <a:off x="5791200" y="2743200"/>
                <a:ext cx="76200" cy="76200"/>
              </a:xfrm>
              <a:prstGeom prst="ellipse">
                <a:avLst/>
              </a:prstGeom>
              <a:solidFill>
                <a:schemeClr val="dk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endParaRPr sz="2000" b="1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sp>
        <p:nvSpPr>
          <p:cNvPr id="490" name="Google Shape;490;p24"/>
          <p:cNvSpPr txBox="1"/>
          <p:nvPr/>
        </p:nvSpPr>
        <p:spPr>
          <a:xfrm>
            <a:off x="0" y="5938838"/>
            <a:ext cx="41910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lang="en-US" sz="2400" b="1" i="1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Now, I can see only a TANK!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lang="en-US" sz="2400" b="1" i="1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to take 3 LOPs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1" name="Google Shape;491;p24"/>
          <p:cNvGrpSpPr/>
          <p:nvPr/>
        </p:nvGrpSpPr>
        <p:grpSpPr>
          <a:xfrm>
            <a:off x="4419600" y="680167"/>
            <a:ext cx="1981200" cy="5111033"/>
            <a:chOff x="4419600" y="680896"/>
            <a:chExt cx="1981200" cy="5110304"/>
          </a:xfrm>
        </p:grpSpPr>
        <p:cxnSp>
          <p:nvCxnSpPr>
            <p:cNvPr id="492" name="Google Shape;492;p24"/>
            <p:cNvCxnSpPr/>
            <p:nvPr/>
          </p:nvCxnSpPr>
          <p:spPr>
            <a:xfrm rot="10800000" flipH="1">
              <a:off x="4419600" y="762000"/>
              <a:ext cx="1981200" cy="50292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93" name="Google Shape;493;p24"/>
            <p:cNvSpPr txBox="1"/>
            <p:nvPr/>
          </p:nvSpPr>
          <p:spPr>
            <a:xfrm rot="-4124872">
              <a:off x="5642990" y="919091"/>
              <a:ext cx="762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 New Roman"/>
                <a:buNone/>
              </a:pPr>
              <a:r>
                <a:rPr lang="en-US" sz="1800" b="1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0809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4" name="Google Shape;494;p24"/>
          <p:cNvGrpSpPr/>
          <p:nvPr/>
        </p:nvGrpSpPr>
        <p:grpSpPr>
          <a:xfrm>
            <a:off x="3200400" y="1143000"/>
            <a:ext cx="1219200" cy="4648200"/>
            <a:chOff x="3200400" y="1143000"/>
            <a:chExt cx="1219200" cy="4648200"/>
          </a:xfrm>
        </p:grpSpPr>
        <p:sp>
          <p:nvSpPr>
            <p:cNvPr id="495" name="Google Shape;495;p24"/>
            <p:cNvSpPr txBox="1"/>
            <p:nvPr/>
          </p:nvSpPr>
          <p:spPr>
            <a:xfrm rot="4507147">
              <a:off x="3100551" y="1499245"/>
              <a:ext cx="9906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 New Roman"/>
                <a:buNone/>
              </a:pPr>
              <a:r>
                <a:rPr lang="en-US" sz="1800" b="1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0806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96" name="Google Shape;496;p24"/>
            <p:cNvCxnSpPr/>
            <p:nvPr/>
          </p:nvCxnSpPr>
          <p:spPr>
            <a:xfrm rot="10800000">
              <a:off x="3200400" y="1143000"/>
              <a:ext cx="1219200" cy="46482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97" name="Google Shape;497;p24"/>
          <p:cNvGrpSpPr/>
          <p:nvPr/>
        </p:nvGrpSpPr>
        <p:grpSpPr>
          <a:xfrm>
            <a:off x="690563" y="1759656"/>
            <a:ext cx="3733800" cy="4055357"/>
            <a:chOff x="609600" y="1659643"/>
            <a:chExt cx="3733800" cy="4055357"/>
          </a:xfrm>
        </p:grpSpPr>
        <p:sp>
          <p:nvSpPr>
            <p:cNvPr id="498" name="Google Shape;498;p24"/>
            <p:cNvSpPr txBox="1"/>
            <p:nvPr/>
          </p:nvSpPr>
          <p:spPr>
            <a:xfrm rot="2921664">
              <a:off x="831057" y="1912143"/>
              <a:ext cx="8382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 New Roman"/>
                <a:buNone/>
              </a:pPr>
              <a:r>
                <a:rPr lang="en-US" sz="1800" b="1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0803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99" name="Google Shape;499;p24"/>
            <p:cNvCxnSpPr/>
            <p:nvPr/>
          </p:nvCxnSpPr>
          <p:spPr>
            <a:xfrm rot="10800000">
              <a:off x="609600" y="1752600"/>
              <a:ext cx="3733800" cy="39624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500" name="Google Shape;500;p24"/>
          <p:cNvSpPr txBox="1"/>
          <p:nvPr/>
        </p:nvSpPr>
        <p:spPr>
          <a:xfrm>
            <a:off x="0" y="4419600"/>
            <a:ext cx="167640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lang="en-US" sz="2400" b="1" i="1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Got a fix!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24"/>
          <p:cNvSpPr txBox="1"/>
          <p:nvPr/>
        </p:nvSpPr>
        <p:spPr>
          <a:xfrm>
            <a:off x="6553200" y="1676400"/>
            <a:ext cx="266700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lang="en-US" sz="2400" b="1" i="1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Dead Reckoning!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24"/>
          <p:cNvSpPr txBox="1"/>
          <p:nvPr/>
        </p:nvSpPr>
        <p:spPr>
          <a:xfrm>
            <a:off x="685800" y="774779"/>
            <a:ext cx="518160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1" u="none" strike="noStrike" cap="non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3" name="Google Shape;503;p24"/>
          <p:cNvSpPr txBox="1"/>
          <p:nvPr/>
        </p:nvSpPr>
        <p:spPr>
          <a:xfrm>
            <a:off x="6516688" y="34925"/>
            <a:ext cx="2603500" cy="830263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lang="en-US" sz="2400" b="1" i="1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Attempt to get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lang="en-US" sz="2400" b="1" i="1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0809 Running Fix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4" name="Google Shape;504;p24"/>
          <p:cNvCxnSpPr/>
          <p:nvPr/>
        </p:nvCxnSpPr>
        <p:spPr>
          <a:xfrm rot="10800000">
            <a:off x="685800" y="1828800"/>
            <a:ext cx="3733800" cy="3962400"/>
          </a:xfrm>
          <a:prstGeom prst="straightConnector1">
            <a:avLst/>
          </a:prstGeom>
          <a:noFill/>
          <a:ln w="476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05" name="Google Shape;505;p24"/>
          <p:cNvGrpSpPr/>
          <p:nvPr/>
        </p:nvGrpSpPr>
        <p:grpSpPr>
          <a:xfrm>
            <a:off x="2927972" y="1828800"/>
            <a:ext cx="5149228" cy="3962400"/>
            <a:chOff x="2928599" y="1828800"/>
            <a:chExt cx="5148601" cy="3962400"/>
          </a:xfrm>
        </p:grpSpPr>
        <p:grpSp>
          <p:nvGrpSpPr>
            <p:cNvPr id="506" name="Google Shape;506;p24"/>
            <p:cNvGrpSpPr/>
            <p:nvPr/>
          </p:nvGrpSpPr>
          <p:grpSpPr>
            <a:xfrm>
              <a:off x="3331199" y="1828800"/>
              <a:ext cx="4746001" cy="3962400"/>
              <a:chOff x="3331199" y="1828800"/>
              <a:chExt cx="4746001" cy="3962400"/>
            </a:xfrm>
          </p:grpSpPr>
          <p:cxnSp>
            <p:nvCxnSpPr>
              <p:cNvPr id="507" name="Google Shape;507;p24"/>
              <p:cNvCxnSpPr/>
              <p:nvPr/>
            </p:nvCxnSpPr>
            <p:spPr>
              <a:xfrm rot="10800000">
                <a:off x="4343400" y="1828800"/>
                <a:ext cx="3733800" cy="3962400"/>
              </a:xfrm>
              <a:prstGeom prst="straightConnector1">
                <a:avLst/>
              </a:prstGeom>
              <a:noFill/>
              <a:ln w="476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08" name="Google Shape;508;p24"/>
              <p:cNvCxnSpPr/>
              <p:nvPr/>
            </p:nvCxnSpPr>
            <p:spPr>
              <a:xfrm rot="10800000" flipH="1">
                <a:off x="3331199" y="3995443"/>
                <a:ext cx="3048000" cy="60960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accent2"/>
                </a:solidFill>
                <a:prstDash val="dash"/>
                <a:round/>
                <a:headEnd type="none" w="sm" len="sm"/>
                <a:tailEnd type="stealth" w="med" len="med"/>
              </a:ln>
            </p:spPr>
          </p:cxnSp>
        </p:grpSp>
        <p:sp>
          <p:nvSpPr>
            <p:cNvPr id="509" name="Google Shape;509;p24"/>
            <p:cNvSpPr txBox="1"/>
            <p:nvPr/>
          </p:nvSpPr>
          <p:spPr>
            <a:xfrm rot="-654405">
              <a:off x="2950199" y="3715468"/>
              <a:ext cx="37338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600"/>
                <a:buFont typeface="Times New Roman"/>
                <a:buNone/>
              </a:pPr>
              <a:r>
                <a:rPr lang="en-US" sz="1600" b="1" i="1" u="none" strike="noStrike" cap="none">
                  <a:solidFill>
                    <a:schemeClr val="accen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Advance Parallel, For predicted distance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600"/>
                <a:buFont typeface="Times New Roman"/>
                <a:buNone/>
              </a:pPr>
              <a:r>
                <a:rPr lang="en-US" sz="1600" b="1" i="1" u="none" strike="noStrike" cap="none">
                  <a:solidFill>
                    <a:schemeClr val="accen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 10kt, 6min(0803-0809)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10" name="Google Shape;510;p24"/>
          <p:cNvCxnSpPr/>
          <p:nvPr/>
        </p:nvCxnSpPr>
        <p:spPr>
          <a:xfrm rot="10800000">
            <a:off x="3200400" y="1201738"/>
            <a:ext cx="1219200" cy="4648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11" name="Google Shape;511;p24"/>
          <p:cNvGrpSpPr/>
          <p:nvPr/>
        </p:nvGrpSpPr>
        <p:grpSpPr>
          <a:xfrm>
            <a:off x="2804524" y="1219200"/>
            <a:ext cx="4296952" cy="4648200"/>
            <a:chOff x="2804524" y="1219200"/>
            <a:chExt cx="4296952" cy="4648200"/>
          </a:xfrm>
        </p:grpSpPr>
        <p:cxnSp>
          <p:nvCxnSpPr>
            <p:cNvPr id="512" name="Google Shape;512;p24"/>
            <p:cNvCxnSpPr/>
            <p:nvPr/>
          </p:nvCxnSpPr>
          <p:spPr>
            <a:xfrm rot="10800000">
              <a:off x="4876800" y="1219200"/>
              <a:ext cx="1219200" cy="46482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13" name="Google Shape;513;p24"/>
            <p:cNvCxnSpPr/>
            <p:nvPr/>
          </p:nvCxnSpPr>
          <p:spPr>
            <a:xfrm rot="10800000" flipH="1">
              <a:off x="4191000" y="4724400"/>
              <a:ext cx="1600200" cy="304800"/>
            </a:xfrm>
            <a:prstGeom prst="straightConnector1">
              <a:avLst/>
            </a:prstGeom>
            <a:noFill/>
            <a:ln w="25400" cap="flat" cmpd="sng">
              <a:solidFill>
                <a:srgbClr val="00B050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sp>
          <p:nvSpPr>
            <p:cNvPr id="514" name="Google Shape;514;p24"/>
            <p:cNvSpPr/>
            <p:nvPr/>
          </p:nvSpPr>
          <p:spPr>
            <a:xfrm rot="-704012">
              <a:off x="2819400" y="4321445"/>
              <a:ext cx="42672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900"/>
                </a:buClr>
                <a:buSzPts val="1600"/>
                <a:buFont typeface="Times New Roman"/>
                <a:buNone/>
              </a:pPr>
              <a:r>
                <a:rPr lang="en-US" sz="1600" b="1" i="1" u="none" strike="noStrike" cap="none">
                  <a:solidFill>
                    <a:srgbClr val="0099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Advance Parallel, For predicted distance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900"/>
                </a:buClr>
                <a:buSzPts val="1600"/>
                <a:buFont typeface="Times New Roman"/>
                <a:buNone/>
              </a:pPr>
              <a:r>
                <a:rPr lang="en-US" sz="1600" b="1" i="1" u="none" strike="noStrike" cap="none">
                  <a:solidFill>
                    <a:srgbClr val="0099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 10kt, 3min(0806-0809)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5" name="Google Shape;515;p24"/>
          <p:cNvGrpSpPr/>
          <p:nvPr/>
        </p:nvGrpSpPr>
        <p:grpSpPr>
          <a:xfrm>
            <a:off x="4437383" y="2888415"/>
            <a:ext cx="1143000" cy="646113"/>
            <a:chOff x="4419600" y="3048000"/>
            <a:chExt cx="1143000" cy="646113"/>
          </a:xfrm>
        </p:grpSpPr>
        <p:sp>
          <p:nvSpPr>
            <p:cNvPr id="516" name="Google Shape;516;p24"/>
            <p:cNvSpPr txBox="1"/>
            <p:nvPr/>
          </p:nvSpPr>
          <p:spPr>
            <a:xfrm>
              <a:off x="4419600" y="3048000"/>
              <a:ext cx="1066800" cy="6461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800"/>
                <a:buFont typeface="Times New Roman"/>
                <a:buNone/>
              </a:pPr>
              <a:r>
                <a:rPr lang="en-US" sz="1800" b="1" i="0" u="none" strike="noStrike" cap="non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0809 RFIX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24"/>
            <p:cNvSpPr/>
            <p:nvPr/>
          </p:nvSpPr>
          <p:spPr>
            <a:xfrm>
              <a:off x="5221287" y="3048000"/>
              <a:ext cx="341313" cy="355600"/>
            </a:xfrm>
            <a:prstGeom prst="ellipse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endParaRPr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18" name="Google Shape;518;p24"/>
            <p:cNvSpPr/>
            <p:nvPr/>
          </p:nvSpPr>
          <p:spPr>
            <a:xfrm>
              <a:off x="5364895" y="3200400"/>
              <a:ext cx="76200" cy="76200"/>
            </a:xfrm>
            <a:prstGeom prst="ellipse">
              <a:avLst/>
            </a:prstGeom>
            <a:solidFill>
              <a:srgbClr val="FF0000"/>
            </a:solidFill>
            <a:ln w="127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endParaRPr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519" name="Google Shape;519;p24"/>
          <p:cNvGrpSpPr/>
          <p:nvPr/>
        </p:nvGrpSpPr>
        <p:grpSpPr>
          <a:xfrm>
            <a:off x="5420778" y="2412296"/>
            <a:ext cx="3733159" cy="1106256"/>
            <a:chOff x="5486400" y="2379141"/>
            <a:chExt cx="3733159" cy="1106257"/>
          </a:xfrm>
        </p:grpSpPr>
        <p:grpSp>
          <p:nvGrpSpPr>
            <p:cNvPr id="520" name="Google Shape;520;p24"/>
            <p:cNvGrpSpPr/>
            <p:nvPr/>
          </p:nvGrpSpPr>
          <p:grpSpPr>
            <a:xfrm>
              <a:off x="5486400" y="2379141"/>
              <a:ext cx="3581400" cy="668859"/>
              <a:chOff x="5486400" y="2303585"/>
              <a:chExt cx="3581400" cy="668215"/>
            </a:xfrm>
          </p:grpSpPr>
          <p:sp>
            <p:nvSpPr>
              <p:cNvPr id="521" name="Google Shape;521;p24"/>
              <p:cNvSpPr/>
              <p:nvPr/>
            </p:nvSpPr>
            <p:spPr>
              <a:xfrm rot="-480000">
                <a:off x="6948488" y="2555264"/>
                <a:ext cx="228600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1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22" name="Google Shape;522;p24"/>
              <p:cNvSpPr/>
              <p:nvPr/>
            </p:nvSpPr>
            <p:spPr>
              <a:xfrm rot="-480000">
                <a:off x="8765788" y="2318380"/>
                <a:ext cx="228600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1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523" name="Google Shape;523;p24"/>
              <p:cNvGrpSpPr/>
              <p:nvPr/>
            </p:nvGrpSpPr>
            <p:grpSpPr>
              <a:xfrm>
                <a:off x="5486400" y="2332942"/>
                <a:ext cx="3581400" cy="638858"/>
                <a:chOff x="5486400" y="2332942"/>
                <a:chExt cx="3581400" cy="638858"/>
              </a:xfrm>
            </p:grpSpPr>
            <p:cxnSp>
              <p:nvCxnSpPr>
                <p:cNvPr id="524" name="Google Shape;524;p24"/>
                <p:cNvCxnSpPr/>
                <p:nvPr/>
              </p:nvCxnSpPr>
              <p:spPr>
                <a:xfrm rot="10800000" flipH="1">
                  <a:off x="5486400" y="2514600"/>
                  <a:ext cx="3581400" cy="4572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525" name="Google Shape;525;p24"/>
                <p:cNvSpPr/>
                <p:nvPr/>
              </p:nvSpPr>
              <p:spPr>
                <a:xfrm rot="-480000">
                  <a:off x="6645275" y="2594150"/>
                  <a:ext cx="304800" cy="22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714"/>
                        <a:pt x="9602" y="61"/>
                        <a:pt x="21488" y="0"/>
                      </a:cubicBezTo>
                    </a:path>
                    <a:path w="21600" h="21600" extrusionOk="0">
                      <a:moveTo>
                        <a:pt x="0" y="21600"/>
                      </a:moveTo>
                      <a:cubicBezTo>
                        <a:pt x="0" y="9714"/>
                        <a:pt x="9602" y="61"/>
                        <a:pt x="21488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0" u="none" strike="noStrike" cap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526" name="Google Shape;526;p24"/>
                <p:cNvSpPr/>
                <p:nvPr/>
              </p:nvSpPr>
              <p:spPr>
                <a:xfrm rot="-480000">
                  <a:off x="8474075" y="2353040"/>
                  <a:ext cx="304800" cy="22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714"/>
                        <a:pt x="9602" y="61"/>
                        <a:pt x="21488" y="0"/>
                      </a:cubicBezTo>
                    </a:path>
                    <a:path w="21600" h="21600" extrusionOk="0">
                      <a:moveTo>
                        <a:pt x="0" y="21600"/>
                      </a:moveTo>
                      <a:cubicBezTo>
                        <a:pt x="0" y="9714"/>
                        <a:pt x="9602" y="61"/>
                        <a:pt x="21488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270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0" u="none" strike="noStrike" cap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527" name="Google Shape;527;p24"/>
                <p:cNvSpPr/>
                <p:nvPr/>
              </p:nvSpPr>
              <p:spPr>
                <a:xfrm>
                  <a:off x="6893168" y="2743200"/>
                  <a:ext cx="76200" cy="76200"/>
                </a:xfrm>
                <a:prstGeom prst="ellipse">
                  <a:avLst/>
                </a:prstGeom>
                <a:solidFill>
                  <a:schemeClr val="dk1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Arial"/>
                    <a:buNone/>
                  </a:pPr>
                  <a:endParaRPr sz="2000" b="1" i="0" u="none" strike="noStrike" cap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528" name="Google Shape;528;p24"/>
                <p:cNvSpPr/>
                <p:nvPr/>
              </p:nvSpPr>
              <p:spPr>
                <a:xfrm>
                  <a:off x="8721968" y="2505808"/>
                  <a:ext cx="76200" cy="76200"/>
                </a:xfrm>
                <a:prstGeom prst="ellipse">
                  <a:avLst/>
                </a:prstGeom>
                <a:solidFill>
                  <a:schemeClr val="dk1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Arial"/>
                    <a:buNone/>
                  </a:pPr>
                  <a:endParaRPr sz="2000" b="1" i="0" u="none" strike="noStrike" cap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</p:grpSp>
        <p:sp>
          <p:nvSpPr>
            <p:cNvPr id="529" name="Google Shape;529;p24"/>
            <p:cNvSpPr txBox="1"/>
            <p:nvPr/>
          </p:nvSpPr>
          <p:spPr>
            <a:xfrm rot="1800000">
              <a:off x="6896100" y="2952750"/>
              <a:ext cx="762000" cy="366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 New Roman"/>
                <a:buNone/>
              </a:pPr>
              <a:r>
                <a:rPr lang="en-US" sz="1800" b="1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0812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24"/>
            <p:cNvSpPr txBox="1"/>
            <p:nvPr/>
          </p:nvSpPr>
          <p:spPr>
            <a:xfrm rot="1800000">
              <a:off x="8416925" y="2747963"/>
              <a:ext cx="7620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 New Roman"/>
                <a:buNone/>
              </a:pPr>
              <a:r>
                <a:rPr lang="en-US" sz="1800" b="1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0815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822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Dead Reckoning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126;p5">
            <a:extLst>
              <a:ext uri="{FF2B5EF4-FFF2-40B4-BE49-F238E27FC236}">
                <a16:creationId xmlns:a16="http://schemas.microsoft.com/office/drawing/2014/main" id="{F5652CFD-1C93-4163-A2C4-D4DEA42C71AE}"/>
              </a:ext>
            </a:extLst>
          </p:cNvPr>
          <p:cNvSpPr txBox="1"/>
          <p:nvPr/>
        </p:nvSpPr>
        <p:spPr>
          <a:xfrm>
            <a:off x="304800" y="1738313"/>
            <a:ext cx="8416925" cy="4358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The process of estimating your ship’s future</a:t>
            </a:r>
            <a:r>
              <a:rPr lang="en-US" sz="1800" i="1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18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position without considering the  effects of wind and current. Based on the ship’s </a:t>
            </a:r>
            <a:r>
              <a:rPr lang="en-US" sz="1800" i="0" u="sng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ordered course and speed</a:t>
            </a:r>
            <a:r>
              <a:rPr lang="en-US" sz="18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 </a:t>
            </a:r>
            <a:endParaRPr sz="14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i="0" u="sng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Can help you</a:t>
            </a:r>
            <a:r>
              <a:rPr lang="en-US" sz="18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:</a:t>
            </a:r>
            <a:endParaRPr sz="14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Determine if the current ordered course and speed are safe</a:t>
            </a:r>
            <a:endParaRPr sz="14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Determine when to make course changes or to compute time left on the present course</a:t>
            </a:r>
            <a:endParaRPr sz="14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Determine when to adjust speed</a:t>
            </a:r>
            <a:endParaRPr sz="14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Predict the time of sighting lights and other aids to navigation</a:t>
            </a:r>
            <a:endParaRPr sz="180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Identify landmarks</a:t>
            </a:r>
            <a:endParaRPr sz="14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Determine which navigation aids will provide the best fix</a:t>
            </a:r>
            <a:endParaRPr sz="14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Determine the effects of wind and current on the vessel</a:t>
            </a:r>
            <a:endParaRPr sz="14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Estimate the ship’s position for celestial navigation computations</a:t>
            </a:r>
            <a:endParaRPr sz="14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Determine the validity of a fix</a:t>
            </a:r>
            <a:endParaRPr sz="14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970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Dead Reckoning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C5CFC0D-F74B-4DA6-97BB-57713F5036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834" t="32222" r="58333" b="38148"/>
          <a:stretch/>
        </p:blipFill>
        <p:spPr>
          <a:xfrm>
            <a:off x="99507" y="2389379"/>
            <a:ext cx="8892093" cy="286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9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Six Rules of Dead Reckoning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61;p7">
            <a:extLst>
              <a:ext uri="{FF2B5EF4-FFF2-40B4-BE49-F238E27FC236}">
                <a16:creationId xmlns:a16="http://schemas.microsoft.com/office/drawing/2014/main" id="{89039D5B-34C4-414E-8764-B33FA8E7CD63}"/>
              </a:ext>
            </a:extLst>
          </p:cNvPr>
          <p:cNvSpPr txBox="1"/>
          <p:nvPr/>
        </p:nvSpPr>
        <p:spPr>
          <a:xfrm>
            <a:off x="276225" y="1687513"/>
            <a:ext cx="2212975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Plot a DR position…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60;p7">
            <a:extLst>
              <a:ext uri="{FF2B5EF4-FFF2-40B4-BE49-F238E27FC236}">
                <a16:creationId xmlns:a16="http://schemas.microsoft.com/office/drawing/2014/main" id="{BEFB37E0-98B2-4255-A26A-FB8480F721D5}"/>
              </a:ext>
            </a:extLst>
          </p:cNvPr>
          <p:cNvSpPr txBox="1"/>
          <p:nvPr/>
        </p:nvSpPr>
        <p:spPr>
          <a:xfrm>
            <a:off x="123825" y="2318350"/>
            <a:ext cx="8896500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1. At least every hour on the hour while in open ocean</a:t>
            </a:r>
            <a:endParaRPr sz="14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2. At every course change</a:t>
            </a:r>
            <a:endParaRPr sz="14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3. At every speed change</a:t>
            </a:r>
            <a:endParaRPr sz="14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4. After every fix or running fix</a:t>
            </a:r>
            <a:endParaRPr sz="14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5. When obtaining a single line of position (LOP)</a:t>
            </a:r>
            <a:endParaRPr sz="14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6. Label each fix with course, speed, time, and draw a new course line from each fix or running fix. </a:t>
            </a:r>
            <a:r>
              <a:rPr lang="en-US" sz="2000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The DR plot should cover at least the next two fix intervals.</a:t>
            </a:r>
            <a:endParaRPr sz="14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3EAEA7-568F-4A8D-9D65-E731363CA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874" y="3048000"/>
            <a:ext cx="4767485" cy="168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96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1) Every Hour on the Hour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169;p8">
            <a:extLst>
              <a:ext uri="{FF2B5EF4-FFF2-40B4-BE49-F238E27FC236}">
                <a16:creationId xmlns:a16="http://schemas.microsoft.com/office/drawing/2014/main" id="{07681CB2-DBA5-4D47-B981-243A7CAE0FCB}"/>
              </a:ext>
            </a:extLst>
          </p:cNvPr>
          <p:cNvSpPr txBox="1"/>
          <p:nvPr/>
        </p:nvSpPr>
        <p:spPr>
          <a:xfrm>
            <a:off x="381000" y="1741487"/>
            <a:ext cx="8458200" cy="1230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This rule ensures there is a minimum DR interval for every navigator to DR at least every hour.</a:t>
            </a:r>
            <a:endParaRPr sz="14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F6EE1C-21B5-4AD0-BB9E-CA9F807ACB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00" t="41111" r="59167" b="35185"/>
          <a:stretch/>
        </p:blipFill>
        <p:spPr>
          <a:xfrm>
            <a:off x="87406" y="3028717"/>
            <a:ext cx="8949988" cy="230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9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2) Every Course Change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A831C0-DCA4-45F6-A0A6-03F087FB0A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951" t="34813" r="58333" b="11482"/>
          <a:stretch/>
        </p:blipFill>
        <p:spPr>
          <a:xfrm>
            <a:off x="304800" y="1752600"/>
            <a:ext cx="8534400" cy="465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08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3) Every Speed Change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258;p10">
            <a:extLst>
              <a:ext uri="{FF2B5EF4-FFF2-40B4-BE49-F238E27FC236}">
                <a16:creationId xmlns:a16="http://schemas.microsoft.com/office/drawing/2014/main" id="{1681444B-D5CB-46C7-9E4F-CB6E3C4D804C}"/>
              </a:ext>
            </a:extLst>
          </p:cNvPr>
          <p:cNvSpPr txBox="1"/>
          <p:nvPr/>
        </p:nvSpPr>
        <p:spPr>
          <a:xfrm>
            <a:off x="100013" y="1676400"/>
            <a:ext cx="891540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After you change speed, you are no longer going to be where you predicted based on your previous speed.</a:t>
            </a:r>
            <a:endParaRPr sz="14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1BA7AD-9F8E-4D04-AAD2-4BE6BC7F17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368" t="41492" r="58632" b="25916"/>
          <a:stretch/>
        </p:blipFill>
        <p:spPr>
          <a:xfrm>
            <a:off x="100012" y="2743200"/>
            <a:ext cx="8883724" cy="325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9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4) After a Single LOP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248D11-1064-44A9-BE65-BCD7483B5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447" y="1450848"/>
            <a:ext cx="9144000" cy="510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2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NAVKIT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FA4319-C5AF-41B6-9523-BF750840E5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1676400"/>
          <a:ext cx="5181600" cy="48158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181600">
                  <a:extLst>
                    <a:ext uri="{9D8B030D-6E8A-4147-A177-3AD203B41FA5}">
                      <a16:colId xmlns:a16="http://schemas.microsoft.com/office/drawing/2014/main" val="460837169"/>
                    </a:ext>
                  </a:extLst>
                </a:gridCol>
              </a:tblGrid>
              <a:tr h="3377980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-Ensure that you have the following instruments: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Dividers</a:t>
                      </a:r>
                    </a:p>
                    <a:p>
                      <a:pPr marL="342900" marR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Compasses</a:t>
                      </a:r>
                    </a:p>
                    <a:p>
                      <a:pPr marL="342900" marR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Pencils and Erasers (A mechanical pencil is preferred due to the fine edge)</a:t>
                      </a:r>
                    </a:p>
                    <a:p>
                      <a:pPr marL="342900" marR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Nautical Slide Rule (For quick and easy time, speed and distance calculations)</a:t>
                      </a:r>
                    </a:p>
                    <a:p>
                      <a:pPr marL="342900" marR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Markers (Green, Yellow, Blue)</a:t>
                      </a:r>
                    </a:p>
                    <a:p>
                      <a:pPr marL="342900" marR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Fine Edge Black Marker</a:t>
                      </a:r>
                    </a:p>
                    <a:p>
                      <a:pPr marL="342900" marR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NAVAID Template</a:t>
                      </a:r>
                    </a:p>
                    <a:p>
                      <a:pPr marL="342900" marR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Chart Correction Template</a:t>
                      </a:r>
                    </a:p>
                    <a:p>
                      <a:pPr marL="342900" marR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All items should be available in your NAVKIT.</a:t>
                      </a:r>
                    </a:p>
                    <a:p>
                      <a:pPr marL="342900" marR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198505"/>
                  </a:ext>
                </a:extLst>
              </a:tr>
              <a:tr h="168899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746011"/>
                  </a:ext>
                </a:extLst>
              </a:tr>
              <a:tr h="225199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0606832"/>
                  </a:ext>
                </a:extLst>
              </a:tr>
              <a:tr h="225199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71972"/>
                  </a:ext>
                </a:extLst>
              </a:tr>
              <a:tr h="225199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3592178"/>
                  </a:ext>
                </a:extLst>
              </a:tr>
              <a:tr h="225199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414242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9D63DF12-58A7-DCE7-12D3-C2F1001C3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7199" y="2484489"/>
            <a:ext cx="3631202" cy="292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3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5) After Every Fix or Running Fix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D8CD04-780E-4705-8300-CA1267BEB0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730" t="32222" r="59167" b="14445"/>
          <a:stretch/>
        </p:blipFill>
        <p:spPr>
          <a:xfrm>
            <a:off x="292377" y="1736421"/>
            <a:ext cx="8470623" cy="46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1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6)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Draw a New Course Line From Your Fix and DR Out </a:t>
            </a:r>
          </a:p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Two Fix Intervals</a:t>
            </a: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18D6402-DDCA-49EF-BB65-4621F1A2CE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168" t="34814" r="67499" b="47037"/>
          <a:stretch/>
        </p:blipFill>
        <p:spPr>
          <a:xfrm>
            <a:off x="304800" y="2362200"/>
            <a:ext cx="8559244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2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Time/Speed/Distance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360;p14">
            <a:extLst>
              <a:ext uri="{FF2B5EF4-FFF2-40B4-BE49-F238E27FC236}">
                <a16:creationId xmlns:a16="http://schemas.microsoft.com/office/drawing/2014/main" id="{987C9D85-FD3E-478E-9AC1-B806EAD7C6D6}"/>
              </a:ext>
            </a:extLst>
          </p:cNvPr>
          <p:cNvSpPr/>
          <p:nvPr/>
        </p:nvSpPr>
        <p:spPr>
          <a:xfrm>
            <a:off x="990600" y="2455863"/>
            <a:ext cx="7010400" cy="28019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2075" tIns="46025" rIns="92075" bIns="46025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	   </a:t>
            </a:r>
            <a:r>
              <a:rPr lang="en-US" sz="4800" b="0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 = S </a:t>
            </a:r>
            <a:r>
              <a:rPr lang="en-US" sz="3200" b="0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4800" b="0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where: D = distance traveled in 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nautical miles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(nm)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S = speed in 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knots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T = time in 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hours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004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Speed Wheel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E069056-4DB1-4F23-959B-6511A7AE87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1717116"/>
            <a:ext cx="4855680" cy="480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77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Three Minute Rule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374;p16">
            <a:extLst>
              <a:ext uri="{FF2B5EF4-FFF2-40B4-BE49-F238E27FC236}">
                <a16:creationId xmlns:a16="http://schemas.microsoft.com/office/drawing/2014/main" id="{A8085534-5460-4B94-BFD1-8608976B9B52}"/>
              </a:ext>
            </a:extLst>
          </p:cNvPr>
          <p:cNvSpPr/>
          <p:nvPr/>
        </p:nvSpPr>
        <p:spPr>
          <a:xfrm>
            <a:off x="0" y="1559374"/>
            <a:ext cx="9144000" cy="4968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The distance of travel of a ship in </a:t>
            </a:r>
            <a:r>
              <a:rPr lang="en-US" sz="3200" i="0" u="sng" strike="noStrike" cap="none" dirty="0">
                <a:solidFill>
                  <a:srgbClr val="C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yards</a:t>
            </a:r>
            <a:r>
              <a:rPr lang="en-US" sz="32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in </a:t>
            </a:r>
            <a:endParaRPr sz="14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three minutes is equal to its </a:t>
            </a:r>
            <a:r>
              <a:rPr lang="en-US" sz="3200" i="0" u="none" strike="noStrike" cap="none" dirty="0">
                <a:solidFill>
                  <a:srgbClr val="C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speed in knots multiplied by 100.</a:t>
            </a:r>
            <a:endParaRPr sz="14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i="0" u="none" strike="noStrike" cap="none" dirty="0">
              <a:solidFill>
                <a:srgbClr val="C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i="0" u="none" strike="noStrike" cap="none" dirty="0">
                <a:solidFill>
                  <a:srgbClr val="C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               	   </a:t>
            </a:r>
            <a:r>
              <a:rPr lang="en-US" sz="7200" i="0" u="none" strike="noStrike" cap="none" dirty="0">
                <a:solidFill>
                  <a:srgbClr val="C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 = S  x 100</a:t>
            </a:r>
            <a:endParaRPr sz="14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i="0" u="none" strike="noStrike" cap="none" dirty="0">
              <a:solidFill>
                <a:srgbClr val="C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i="0" u="none" strike="noStrike" cap="none" dirty="0">
              <a:solidFill>
                <a:srgbClr val="C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where: D = distance traveled (yards)</a:t>
            </a:r>
            <a:endParaRPr sz="14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200400" marR="0" lvl="7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 = speed (knots)</a:t>
            </a:r>
            <a:endParaRPr sz="240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3370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Six Minute Rule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374;p16">
            <a:extLst>
              <a:ext uri="{FF2B5EF4-FFF2-40B4-BE49-F238E27FC236}">
                <a16:creationId xmlns:a16="http://schemas.microsoft.com/office/drawing/2014/main" id="{A8085534-5460-4B94-BFD1-8608976B9B52}"/>
              </a:ext>
            </a:extLst>
          </p:cNvPr>
          <p:cNvSpPr/>
          <p:nvPr/>
        </p:nvSpPr>
        <p:spPr>
          <a:xfrm>
            <a:off x="0" y="1559374"/>
            <a:ext cx="9144000" cy="4968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sp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</a:pPr>
            <a:r>
              <a:rPr lang="en-US" sz="32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The distance of travel of a ship in </a:t>
            </a:r>
            <a:r>
              <a:rPr lang="en-US" sz="3200" u="sng" dirty="0">
                <a:solidFill>
                  <a:srgbClr val="C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nautical  miles</a:t>
            </a:r>
            <a:r>
              <a:rPr lang="en-US" sz="3200" dirty="0">
                <a:solidFill>
                  <a:srgbClr val="C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32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in six minutes is equal to its </a:t>
            </a:r>
            <a:r>
              <a:rPr lang="en-US" sz="3200" dirty="0">
                <a:solidFill>
                  <a:srgbClr val="C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speed in knots divided by 10.</a:t>
            </a:r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i="0" u="none" strike="noStrike" cap="none" dirty="0">
              <a:solidFill>
                <a:srgbClr val="C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i="0" u="none" strike="noStrike" cap="none" dirty="0">
                <a:solidFill>
                  <a:srgbClr val="C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               	   </a:t>
            </a:r>
            <a:r>
              <a:rPr lang="en-US" sz="7200" i="0" u="none" strike="noStrike" cap="none" dirty="0">
                <a:solidFill>
                  <a:srgbClr val="C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 = S  / 10</a:t>
            </a:r>
            <a:endParaRPr sz="14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i="0" u="none" strike="noStrike" cap="none" dirty="0">
              <a:solidFill>
                <a:srgbClr val="C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i="0" u="none" strike="noStrike" cap="none" dirty="0">
              <a:solidFill>
                <a:srgbClr val="C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where: D = distance traveled (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nm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)</a:t>
            </a:r>
            <a:endParaRPr sz="14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200400" marR="0" lvl="7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 = speed (knots)</a:t>
            </a:r>
            <a:endParaRPr sz="240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6330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Practice on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Chartlet</a:t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Plot the First Fix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11" name="Google Shape;111;p3"/>
          <p:cNvGraphicFramePr/>
          <p:nvPr/>
        </p:nvGraphicFramePr>
        <p:xfrm>
          <a:off x="1181100" y="2209800"/>
          <a:ext cx="6781800" cy="10191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3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Date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</a:t>
                      </a:r>
                      <a:r>
                        <a:rPr lang="en-US" sz="2000"/>
                        <a:t>C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</a:t>
                      </a:r>
                      <a:r>
                        <a:rPr lang="en-US" sz="2000"/>
                        <a:t>H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</a:t>
                      </a:r>
                      <a:r>
                        <a:rPr lang="en-US" sz="2000"/>
                        <a:t>F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Depth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Time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0900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300</a:t>
                      </a: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yds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154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en-US" sz="2000"/>
                        <a:t>20</a:t>
                      </a: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0yds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18</a:t>
                      </a:r>
                      <a:r>
                        <a:rPr lang="en-US" sz="2000" u="none" strike="noStrike" cap="none"/>
                        <a:t>ft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Practice on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Chartlet</a:t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Plot DR for First Fix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9" name="Google Shape;389;p18"/>
          <p:cNvSpPr txBox="1">
            <a:spLocks noGrp="1"/>
          </p:cNvSpPr>
          <p:nvPr>
            <p:ph type="body" idx="1"/>
          </p:nvPr>
        </p:nvSpPr>
        <p:spPr>
          <a:xfrm>
            <a:off x="2362200" y="2895600"/>
            <a:ext cx="4343400" cy="1295400"/>
          </a:xfrm>
          <a:prstGeom prst="rect">
            <a:avLst/>
          </a:prstGeom>
          <a:solidFill>
            <a:srgbClr val="93B3D7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Ordered Course: 126T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Ordered Speed: 6kts</a:t>
            </a:r>
            <a:endParaRPr/>
          </a:p>
        </p:txBody>
      </p:sp>
      <p:sp>
        <p:nvSpPr>
          <p:cNvPr id="390" name="Google Shape;390;p18"/>
          <p:cNvSpPr txBox="1"/>
          <p:nvPr/>
        </p:nvSpPr>
        <p:spPr>
          <a:xfrm>
            <a:off x="1066800" y="5029200"/>
            <a:ext cx="7010400" cy="46196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information does this DR provide?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513" y="1676400"/>
            <a:ext cx="8803768" cy="51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Practice on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Chartlet</a:t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Plot DR for the First Fix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8" name="Google Shape;398;p19"/>
          <p:cNvSpPr/>
          <p:nvPr/>
        </p:nvSpPr>
        <p:spPr>
          <a:xfrm>
            <a:off x="2343150" y="2035175"/>
            <a:ext cx="46038" cy="44450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19"/>
          <p:cNvSpPr txBox="1"/>
          <p:nvPr/>
        </p:nvSpPr>
        <p:spPr>
          <a:xfrm>
            <a:off x="2160588" y="1797050"/>
            <a:ext cx="506412" cy="246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0900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0" name="Google Shape;400;p19"/>
          <p:cNvCxnSpPr/>
          <p:nvPr/>
        </p:nvCxnSpPr>
        <p:spPr>
          <a:xfrm>
            <a:off x="2343150" y="2035175"/>
            <a:ext cx="2732088" cy="207962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1" name="Google Shape;401;p19"/>
          <p:cNvSpPr/>
          <p:nvPr/>
        </p:nvSpPr>
        <p:spPr>
          <a:xfrm rot="3591994">
            <a:off x="3421857" y="2824956"/>
            <a:ext cx="196850" cy="322263"/>
          </a:xfrm>
          <a:prstGeom prst="arc">
            <a:avLst>
              <a:gd name="adj1" fmla="val 11160540"/>
              <a:gd name="adj2" fmla="val 18639512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19"/>
          <p:cNvSpPr/>
          <p:nvPr/>
        </p:nvSpPr>
        <p:spPr>
          <a:xfrm rot="3591994">
            <a:off x="4798219" y="3882232"/>
            <a:ext cx="196850" cy="322262"/>
          </a:xfrm>
          <a:prstGeom prst="arc">
            <a:avLst>
              <a:gd name="adj1" fmla="val 11160540"/>
              <a:gd name="adj2" fmla="val 18923304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19"/>
          <p:cNvSpPr txBox="1"/>
          <p:nvPr/>
        </p:nvSpPr>
        <p:spPr>
          <a:xfrm>
            <a:off x="3455988" y="2649538"/>
            <a:ext cx="506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19"/>
          <p:cNvSpPr txBox="1"/>
          <p:nvPr/>
        </p:nvSpPr>
        <p:spPr>
          <a:xfrm>
            <a:off x="4751388" y="3640138"/>
            <a:ext cx="506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19"/>
          <p:cNvSpPr txBox="1"/>
          <p:nvPr/>
        </p:nvSpPr>
        <p:spPr>
          <a:xfrm rot="2236510">
            <a:off x="2322513" y="2073275"/>
            <a:ext cx="638175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 126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 6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19"/>
          <p:cNvSpPr/>
          <p:nvPr/>
        </p:nvSpPr>
        <p:spPr>
          <a:xfrm>
            <a:off x="2280444" y="1955800"/>
            <a:ext cx="171450" cy="174625"/>
          </a:xfrm>
          <a:prstGeom prst="triangle">
            <a:avLst>
              <a:gd name="adj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Practice on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Chartlet</a:t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Plot the Second Fix and DR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13" name="Google Shape;413;p20"/>
          <p:cNvGraphicFramePr/>
          <p:nvPr/>
        </p:nvGraphicFramePr>
        <p:xfrm>
          <a:off x="1295400" y="1663700"/>
          <a:ext cx="6781800" cy="16986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3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Date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</a:t>
                      </a:r>
                      <a:r>
                        <a:rPr lang="en-US" sz="2000"/>
                        <a:t>C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</a:t>
                      </a:r>
                      <a:r>
                        <a:rPr lang="en-US" sz="2000"/>
                        <a:t>H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</a:t>
                      </a:r>
                      <a:r>
                        <a:rPr lang="en-US" sz="2000"/>
                        <a:t>F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Depth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Time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0900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300</a:t>
                      </a: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yds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154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en-US" sz="2000"/>
                        <a:t>20</a:t>
                      </a: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0yds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18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V</a:t>
                      </a:r>
                      <a:r>
                        <a:rPr lang="en-US" sz="2000"/>
                        <a:t>E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VR</a:t>
                      </a: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</a:t>
                      </a:r>
                      <a:r>
                        <a:rPr lang="en-US" sz="2000"/>
                        <a:t>I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0903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en-US" sz="2000"/>
                        <a:t>81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190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111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1</a:t>
                      </a:r>
                      <a:r>
                        <a:rPr lang="en-US" sz="2000"/>
                        <a:t>2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4" name="Google Shape;414;p20"/>
          <p:cNvSpPr txBox="1"/>
          <p:nvPr/>
        </p:nvSpPr>
        <p:spPr>
          <a:xfrm>
            <a:off x="2286000" y="3581400"/>
            <a:ext cx="4343400" cy="1295400"/>
          </a:xfrm>
          <a:prstGeom prst="rect">
            <a:avLst/>
          </a:prstGeom>
          <a:solidFill>
            <a:srgbClr val="93B3D7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Ordered Course: 126T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Ordered Speed: 6kts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0"/>
          <p:cNvSpPr txBox="1"/>
          <p:nvPr/>
        </p:nvSpPr>
        <p:spPr>
          <a:xfrm>
            <a:off x="1181100" y="5257800"/>
            <a:ext cx="7010400" cy="46196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information does this DR provide?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Piloting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FA4319-C5AF-41B6-9523-BF750840E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839904"/>
              </p:ext>
            </p:extLst>
          </p:nvPr>
        </p:nvGraphicFramePr>
        <p:xfrm>
          <a:off x="51753" y="1905000"/>
          <a:ext cx="4520247" cy="4998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20247">
                  <a:extLst>
                    <a:ext uri="{9D8B030D-6E8A-4147-A177-3AD203B41FA5}">
                      <a16:colId xmlns:a16="http://schemas.microsoft.com/office/drawing/2014/main" val="460837169"/>
                    </a:ext>
                  </a:extLst>
                </a:gridCol>
              </a:tblGrid>
              <a:tr h="4256998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sng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Piloting</a:t>
                      </a:r>
                      <a:r>
                        <a:rPr lang="en-US" sz="200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-Involves navigating a vessel in restricted waters and fixing its position as precisely as possible at frequent intervals.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-Intervals are in accordance with the NAVDORM, Table 3-A.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-The navigator will assign </a:t>
                      </a:r>
                      <a:r>
                        <a:rPr lang="en-US" sz="2000" u="non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watchstanders</a:t>
                      </a:r>
                      <a:r>
                        <a:rPr lang="en-US" sz="200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to roles to assist in piloting.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-Proper preparation and attention to detail is critical during this phase!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198505"/>
                  </a:ext>
                </a:extLst>
              </a:tr>
              <a:tr h="224053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74601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7C9052E6-0131-4FC3-B67B-2714EAB54A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00" t="35185" r="66667" b="38148"/>
          <a:stretch/>
        </p:blipFill>
        <p:spPr>
          <a:xfrm>
            <a:off x="4638008" y="2667000"/>
            <a:ext cx="4470393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78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513" y="1676400"/>
            <a:ext cx="8803768" cy="51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Practice on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Chartlet</a:t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Plot the Second Fix and DR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3" name="Google Shape;423;p21"/>
          <p:cNvSpPr/>
          <p:nvPr/>
        </p:nvSpPr>
        <p:spPr>
          <a:xfrm>
            <a:off x="2343150" y="2035175"/>
            <a:ext cx="46038" cy="44450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1"/>
          <p:cNvSpPr txBox="1"/>
          <p:nvPr/>
        </p:nvSpPr>
        <p:spPr>
          <a:xfrm>
            <a:off x="2160588" y="1797050"/>
            <a:ext cx="506412" cy="246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0900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1"/>
          <p:cNvCxnSpPr>
            <a:stCxn id="423" idx="5"/>
          </p:cNvCxnSpPr>
          <p:nvPr/>
        </p:nvCxnSpPr>
        <p:spPr>
          <a:xfrm>
            <a:off x="2382446" y="2073115"/>
            <a:ext cx="2692500" cy="2041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1"/>
          <p:cNvSpPr/>
          <p:nvPr/>
        </p:nvSpPr>
        <p:spPr>
          <a:xfrm rot="3591994">
            <a:off x="3421857" y="2824956"/>
            <a:ext cx="196850" cy="322263"/>
          </a:xfrm>
          <a:prstGeom prst="arc">
            <a:avLst>
              <a:gd name="adj1" fmla="val 11160540"/>
              <a:gd name="adj2" fmla="val 18639512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1"/>
          <p:cNvSpPr/>
          <p:nvPr/>
        </p:nvSpPr>
        <p:spPr>
          <a:xfrm rot="3591994">
            <a:off x="4798219" y="3882232"/>
            <a:ext cx="196850" cy="322262"/>
          </a:xfrm>
          <a:prstGeom prst="arc">
            <a:avLst>
              <a:gd name="adj1" fmla="val 11160540"/>
              <a:gd name="adj2" fmla="val 18923304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21"/>
          <p:cNvSpPr txBox="1"/>
          <p:nvPr/>
        </p:nvSpPr>
        <p:spPr>
          <a:xfrm>
            <a:off x="3455988" y="2649538"/>
            <a:ext cx="506412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0903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1"/>
          <p:cNvSpPr txBox="1"/>
          <p:nvPr/>
        </p:nvSpPr>
        <p:spPr>
          <a:xfrm>
            <a:off x="4751388" y="3640138"/>
            <a:ext cx="506412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0906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21"/>
          <p:cNvSpPr txBox="1"/>
          <p:nvPr/>
        </p:nvSpPr>
        <p:spPr>
          <a:xfrm rot="2236510">
            <a:off x="2322513" y="2073275"/>
            <a:ext cx="638175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 126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 6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1"/>
          <p:cNvSpPr/>
          <p:nvPr/>
        </p:nvSpPr>
        <p:spPr>
          <a:xfrm>
            <a:off x="4087813" y="3030538"/>
            <a:ext cx="152400" cy="152400"/>
          </a:xfrm>
          <a:prstGeom prst="ellipse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21"/>
          <p:cNvSpPr/>
          <p:nvPr/>
        </p:nvSpPr>
        <p:spPr>
          <a:xfrm>
            <a:off x="4144963" y="3082925"/>
            <a:ext cx="46037" cy="46038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21"/>
          <p:cNvSpPr txBox="1"/>
          <p:nvPr/>
        </p:nvSpPr>
        <p:spPr>
          <a:xfrm>
            <a:off x="3962400" y="2846388"/>
            <a:ext cx="506413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0903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4" name="Google Shape;434;p21"/>
          <p:cNvCxnSpPr>
            <a:stCxn id="432" idx="5"/>
          </p:cNvCxnSpPr>
          <p:nvPr/>
        </p:nvCxnSpPr>
        <p:spPr>
          <a:xfrm>
            <a:off x="4184258" y="3122221"/>
            <a:ext cx="2694000" cy="2041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5" name="Google Shape;435;p21"/>
          <p:cNvSpPr/>
          <p:nvPr/>
        </p:nvSpPr>
        <p:spPr>
          <a:xfrm rot="3591994">
            <a:off x="5223669" y="3872707"/>
            <a:ext cx="196850" cy="322262"/>
          </a:xfrm>
          <a:prstGeom prst="arc">
            <a:avLst>
              <a:gd name="adj1" fmla="val 11160540"/>
              <a:gd name="adj2" fmla="val 18639512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21"/>
          <p:cNvSpPr/>
          <p:nvPr/>
        </p:nvSpPr>
        <p:spPr>
          <a:xfrm rot="3591994">
            <a:off x="6600032" y="4929981"/>
            <a:ext cx="196850" cy="322263"/>
          </a:xfrm>
          <a:prstGeom prst="arc">
            <a:avLst>
              <a:gd name="adj1" fmla="val 11160540"/>
              <a:gd name="adj2" fmla="val 18923304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21"/>
          <p:cNvSpPr txBox="1"/>
          <p:nvPr/>
        </p:nvSpPr>
        <p:spPr>
          <a:xfrm>
            <a:off x="5257800" y="3698875"/>
            <a:ext cx="506413" cy="246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0906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1"/>
          <p:cNvSpPr txBox="1"/>
          <p:nvPr/>
        </p:nvSpPr>
        <p:spPr>
          <a:xfrm>
            <a:off x="6553200" y="4689475"/>
            <a:ext cx="506413" cy="246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21"/>
          <p:cNvSpPr txBox="1"/>
          <p:nvPr/>
        </p:nvSpPr>
        <p:spPr>
          <a:xfrm rot="2236510">
            <a:off x="4124325" y="3121025"/>
            <a:ext cx="638175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 126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 6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1"/>
          <p:cNvSpPr/>
          <p:nvPr/>
        </p:nvSpPr>
        <p:spPr>
          <a:xfrm>
            <a:off x="2280444" y="1955800"/>
            <a:ext cx="171450" cy="174625"/>
          </a:xfrm>
          <a:prstGeom prst="triangle">
            <a:avLst>
              <a:gd name="adj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9"/>
          <p:cNvSpPr/>
          <p:nvPr/>
        </p:nvSpPr>
        <p:spPr>
          <a:xfrm>
            <a:off x="114300" y="1752600"/>
            <a:ext cx="8763000" cy="6159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Set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The direction toward which current is flowing.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Drift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The speed of the current.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9"/>
          <p:cNvSpPr/>
          <p:nvPr/>
        </p:nvSpPr>
        <p:spPr>
          <a:xfrm>
            <a:off x="1066800" y="4191000"/>
            <a:ext cx="457200" cy="457200"/>
          </a:xfrm>
          <a:prstGeom prst="ellipse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69" name="Google Shape;469;p9"/>
          <p:cNvCxnSpPr/>
          <p:nvPr/>
        </p:nvCxnSpPr>
        <p:spPr>
          <a:xfrm>
            <a:off x="1295400" y="4419600"/>
            <a:ext cx="72390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0" name="Google Shape;470;p9"/>
          <p:cNvSpPr/>
          <p:nvPr/>
        </p:nvSpPr>
        <p:spPr>
          <a:xfrm>
            <a:off x="4648200" y="4191000"/>
            <a:ext cx="457200" cy="457200"/>
          </a:xfrm>
          <a:prstGeom prst="arc">
            <a:avLst>
              <a:gd name="adj1" fmla="val 16200000"/>
              <a:gd name="adj2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1" name="Google Shape;471;p9"/>
          <p:cNvSpPr/>
          <p:nvPr/>
        </p:nvSpPr>
        <p:spPr>
          <a:xfrm rot="-5400000">
            <a:off x="8077200" y="4191000"/>
            <a:ext cx="457200" cy="457200"/>
          </a:xfrm>
          <a:prstGeom prst="arc">
            <a:avLst>
              <a:gd name="adj1" fmla="val 16200000"/>
              <a:gd name="adj2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2" name="Google Shape;472;p9"/>
          <p:cNvSpPr/>
          <p:nvPr/>
        </p:nvSpPr>
        <p:spPr>
          <a:xfrm>
            <a:off x="4648200" y="2743200"/>
            <a:ext cx="457200" cy="381000"/>
          </a:xfrm>
          <a:prstGeom prst="triangle">
            <a:avLst>
              <a:gd name="adj" fmla="val 5000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3" name="Google Shape;473;p9"/>
          <p:cNvSpPr txBox="1"/>
          <p:nvPr/>
        </p:nvSpPr>
        <p:spPr>
          <a:xfrm>
            <a:off x="838200" y="3886200"/>
            <a:ext cx="76200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0000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9"/>
          <p:cNvSpPr txBox="1"/>
          <p:nvPr/>
        </p:nvSpPr>
        <p:spPr>
          <a:xfrm>
            <a:off x="4495800" y="3886200"/>
            <a:ext cx="76200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9"/>
          <p:cNvSpPr txBox="1"/>
          <p:nvPr/>
        </p:nvSpPr>
        <p:spPr>
          <a:xfrm>
            <a:off x="4191000" y="2590800"/>
            <a:ext cx="76200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0015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9"/>
          <p:cNvSpPr txBox="1"/>
          <p:nvPr/>
        </p:nvSpPr>
        <p:spPr>
          <a:xfrm>
            <a:off x="7848600" y="3962400"/>
            <a:ext cx="76200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9"/>
          <p:cNvSpPr/>
          <p:nvPr/>
        </p:nvSpPr>
        <p:spPr>
          <a:xfrm flipH="1">
            <a:off x="4648200" y="4191000"/>
            <a:ext cx="457200" cy="457200"/>
          </a:xfrm>
          <a:prstGeom prst="arc">
            <a:avLst>
              <a:gd name="adj1" fmla="val 16200000"/>
              <a:gd name="adj2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8" name="Google Shape;478;p9"/>
          <p:cNvSpPr/>
          <p:nvPr/>
        </p:nvSpPr>
        <p:spPr>
          <a:xfrm>
            <a:off x="8077200" y="4191000"/>
            <a:ext cx="457200" cy="457200"/>
          </a:xfrm>
          <a:prstGeom prst="arc">
            <a:avLst>
              <a:gd name="adj1" fmla="val 16200000"/>
              <a:gd name="adj2" fmla="val 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9" name="Google Shape;479;p9"/>
          <p:cNvSpPr txBox="1"/>
          <p:nvPr/>
        </p:nvSpPr>
        <p:spPr>
          <a:xfrm>
            <a:off x="1447800" y="4114800"/>
            <a:ext cx="11430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C: 090T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S: 10 kts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0" name="Google Shape;480;p9"/>
          <p:cNvCxnSpPr/>
          <p:nvPr/>
        </p:nvCxnSpPr>
        <p:spPr>
          <a:xfrm rot="10800000" flipH="1">
            <a:off x="1295400" y="2971800"/>
            <a:ext cx="3581400" cy="1447800"/>
          </a:xfrm>
          <a:prstGeom prst="straightConnector1">
            <a:avLst/>
          </a:prstGeom>
          <a:noFill/>
          <a:ln w="28575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1" name="Google Shape;481;p9"/>
          <p:cNvCxnSpPr/>
          <p:nvPr/>
        </p:nvCxnSpPr>
        <p:spPr>
          <a:xfrm rot="10800000">
            <a:off x="4876800" y="2971800"/>
            <a:ext cx="0" cy="1447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82" name="Google Shape;482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Current Triangle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3" name="Google Shape;483;p9"/>
          <p:cNvSpPr/>
          <p:nvPr/>
        </p:nvSpPr>
        <p:spPr>
          <a:xfrm>
            <a:off x="2133600" y="1091803"/>
            <a:ext cx="5334012" cy="1752624"/>
          </a:xfrm>
          <a:prstGeom prst="irregularSeal1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11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</a:t>
            </a:r>
            <a:r>
              <a:rPr lang="en-US" sz="2000" b="1" i="0" u="none" strike="noStrike" cap="none" dirty="0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🡺</a:t>
            </a:r>
            <a:r>
              <a:rPr lang="en-US" sz="2000" b="1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resultant of all offsetting influences!!!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9"/>
          <p:cNvSpPr txBox="1"/>
          <p:nvPr/>
        </p:nvSpPr>
        <p:spPr>
          <a:xfrm rot="-1201567">
            <a:off x="2224088" y="3263900"/>
            <a:ext cx="1774825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538CD5"/>
                </a:solidFill>
                <a:latin typeface="Arial"/>
                <a:ea typeface="Arial"/>
                <a:cs typeface="Arial"/>
                <a:sym typeface="Arial"/>
              </a:rPr>
              <a:t>CMG/SMG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9"/>
          <p:cNvSpPr txBox="1"/>
          <p:nvPr/>
        </p:nvSpPr>
        <p:spPr>
          <a:xfrm>
            <a:off x="4953000" y="3352800"/>
            <a:ext cx="12954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Current (Set/Drift)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9"/>
          <p:cNvSpPr txBox="1"/>
          <p:nvPr/>
        </p:nvSpPr>
        <p:spPr>
          <a:xfrm>
            <a:off x="2971800" y="4419600"/>
            <a:ext cx="312420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 (ordered CSE/SPD)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9"/>
          <p:cNvSpPr txBox="1"/>
          <p:nvPr/>
        </p:nvSpPr>
        <p:spPr>
          <a:xfrm>
            <a:off x="114300" y="5032375"/>
            <a:ext cx="8724900" cy="7080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Offsetting influences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tidal current, winds, effect of the winds on the ship itself, heavy seas, inaccurate steering, error in engine calibration...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0"/>
          <p:cNvSpPr/>
          <p:nvPr/>
        </p:nvSpPr>
        <p:spPr>
          <a:xfrm>
            <a:off x="6100108" y="2173453"/>
            <a:ext cx="2298422" cy="1752600"/>
          </a:xfrm>
          <a:prstGeom prst="irregularSeal1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11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 and fix have to be at same time!!!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10"/>
          <p:cNvSpPr txBox="1"/>
          <p:nvPr/>
        </p:nvSpPr>
        <p:spPr>
          <a:xfrm>
            <a:off x="146050" y="1839913"/>
            <a:ext cx="5380038" cy="432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i="0" u="sng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To calculate Set</a:t>
            </a:r>
            <a:endParaRPr sz="14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-127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lang="en-US" sz="20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Draw a line from the DR to the second fix</a:t>
            </a:r>
            <a:endParaRPr sz="14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-127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lang="en-US" sz="20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Place slide ruler on the line and transpose over to the compass rose</a:t>
            </a:r>
            <a:endParaRPr sz="14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-127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lang="en-US" sz="20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Read the direction off the compass rose in the direction of the line</a:t>
            </a:r>
            <a:endParaRPr sz="14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i="0" u="sng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To calculate Drift</a:t>
            </a:r>
            <a:endParaRPr sz="200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-127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lang="en-US" sz="20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Measure the distance between the DR and the second fix</a:t>
            </a:r>
            <a:endParaRPr sz="14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-127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lang="en-US" sz="20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Divide that distance by time as an application of: S = D / T</a:t>
            </a:r>
            <a:endParaRPr sz="14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495" name="Google Shape;49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45125" y="3665538"/>
            <a:ext cx="3408363" cy="290195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Calculate Set and Drift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7" name="Google Shape;497;p10"/>
          <p:cNvSpPr txBox="1"/>
          <p:nvPr/>
        </p:nvSpPr>
        <p:spPr>
          <a:xfrm rot="1843603">
            <a:off x="5824538" y="5026025"/>
            <a:ext cx="99060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CMG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10"/>
          <p:cNvSpPr txBox="1"/>
          <p:nvPr/>
        </p:nvSpPr>
        <p:spPr>
          <a:xfrm rot="-2810196">
            <a:off x="8012113" y="4940300"/>
            <a:ext cx="99060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63" y="1645987"/>
            <a:ext cx="8855470" cy="5212001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11"/>
          <p:cNvSpPr/>
          <p:nvPr/>
        </p:nvSpPr>
        <p:spPr>
          <a:xfrm>
            <a:off x="2343150" y="2035175"/>
            <a:ext cx="46038" cy="44450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11"/>
          <p:cNvSpPr txBox="1"/>
          <p:nvPr/>
        </p:nvSpPr>
        <p:spPr>
          <a:xfrm>
            <a:off x="2160588" y="1797050"/>
            <a:ext cx="506412" cy="246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0900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7" name="Google Shape;507;p11"/>
          <p:cNvCxnSpPr>
            <a:stCxn id="505" idx="5"/>
          </p:cNvCxnSpPr>
          <p:nvPr/>
        </p:nvCxnSpPr>
        <p:spPr>
          <a:xfrm>
            <a:off x="2382446" y="2073115"/>
            <a:ext cx="2692500" cy="2041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8" name="Google Shape;508;p11"/>
          <p:cNvSpPr/>
          <p:nvPr/>
        </p:nvSpPr>
        <p:spPr>
          <a:xfrm rot="3591994">
            <a:off x="3421857" y="2824956"/>
            <a:ext cx="196850" cy="322263"/>
          </a:xfrm>
          <a:prstGeom prst="arc">
            <a:avLst>
              <a:gd name="adj1" fmla="val 11160540"/>
              <a:gd name="adj2" fmla="val 18639512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11"/>
          <p:cNvSpPr/>
          <p:nvPr/>
        </p:nvSpPr>
        <p:spPr>
          <a:xfrm rot="3591994">
            <a:off x="4798219" y="3882232"/>
            <a:ext cx="196850" cy="322262"/>
          </a:xfrm>
          <a:prstGeom prst="arc">
            <a:avLst>
              <a:gd name="adj1" fmla="val 11160540"/>
              <a:gd name="adj2" fmla="val 18923304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11"/>
          <p:cNvSpPr txBox="1"/>
          <p:nvPr/>
        </p:nvSpPr>
        <p:spPr>
          <a:xfrm>
            <a:off x="3455988" y="2649538"/>
            <a:ext cx="506412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0903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11"/>
          <p:cNvSpPr txBox="1"/>
          <p:nvPr/>
        </p:nvSpPr>
        <p:spPr>
          <a:xfrm>
            <a:off x="4751388" y="3640138"/>
            <a:ext cx="506412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0906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11"/>
          <p:cNvSpPr txBox="1"/>
          <p:nvPr/>
        </p:nvSpPr>
        <p:spPr>
          <a:xfrm rot="2236510">
            <a:off x="2322513" y="2073275"/>
            <a:ext cx="638175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 126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 6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11"/>
          <p:cNvSpPr/>
          <p:nvPr/>
        </p:nvSpPr>
        <p:spPr>
          <a:xfrm>
            <a:off x="4087813" y="3030538"/>
            <a:ext cx="152400" cy="152400"/>
          </a:xfrm>
          <a:prstGeom prst="ellipse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11"/>
          <p:cNvSpPr/>
          <p:nvPr/>
        </p:nvSpPr>
        <p:spPr>
          <a:xfrm>
            <a:off x="4144963" y="3082925"/>
            <a:ext cx="46037" cy="46038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11"/>
          <p:cNvSpPr txBox="1"/>
          <p:nvPr/>
        </p:nvSpPr>
        <p:spPr>
          <a:xfrm>
            <a:off x="3962400" y="2846388"/>
            <a:ext cx="506413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0903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6" name="Google Shape;516;p11"/>
          <p:cNvCxnSpPr>
            <a:stCxn id="514" idx="5"/>
          </p:cNvCxnSpPr>
          <p:nvPr/>
        </p:nvCxnSpPr>
        <p:spPr>
          <a:xfrm>
            <a:off x="4184258" y="3122221"/>
            <a:ext cx="2694000" cy="2041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7" name="Google Shape;517;p11"/>
          <p:cNvSpPr/>
          <p:nvPr/>
        </p:nvSpPr>
        <p:spPr>
          <a:xfrm rot="3591994">
            <a:off x="5223669" y="3872707"/>
            <a:ext cx="196850" cy="322262"/>
          </a:xfrm>
          <a:prstGeom prst="arc">
            <a:avLst>
              <a:gd name="adj1" fmla="val 11160540"/>
              <a:gd name="adj2" fmla="val 18639512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11"/>
          <p:cNvSpPr/>
          <p:nvPr/>
        </p:nvSpPr>
        <p:spPr>
          <a:xfrm rot="3591994">
            <a:off x="6600032" y="4929981"/>
            <a:ext cx="196850" cy="322263"/>
          </a:xfrm>
          <a:prstGeom prst="arc">
            <a:avLst>
              <a:gd name="adj1" fmla="val 11160540"/>
              <a:gd name="adj2" fmla="val 18923304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11"/>
          <p:cNvSpPr txBox="1"/>
          <p:nvPr/>
        </p:nvSpPr>
        <p:spPr>
          <a:xfrm>
            <a:off x="5257800" y="3698875"/>
            <a:ext cx="506413" cy="246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0906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11"/>
          <p:cNvSpPr txBox="1"/>
          <p:nvPr/>
        </p:nvSpPr>
        <p:spPr>
          <a:xfrm>
            <a:off x="6553200" y="4689475"/>
            <a:ext cx="506413" cy="246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11"/>
          <p:cNvSpPr txBox="1"/>
          <p:nvPr/>
        </p:nvSpPr>
        <p:spPr>
          <a:xfrm rot="2236510">
            <a:off x="4124325" y="3121025"/>
            <a:ext cx="638175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 126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 6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11"/>
          <p:cNvSpPr/>
          <p:nvPr/>
        </p:nvSpPr>
        <p:spPr>
          <a:xfrm>
            <a:off x="2280444" y="1955800"/>
            <a:ext cx="171450" cy="174625"/>
          </a:xfrm>
          <a:prstGeom prst="triangle">
            <a:avLst>
              <a:gd name="adj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3" name="Google Shape;523;p11"/>
          <p:cNvSpPr txBox="1"/>
          <p:nvPr/>
        </p:nvSpPr>
        <p:spPr>
          <a:xfrm>
            <a:off x="5505450" y="2371725"/>
            <a:ext cx="2573338" cy="831850"/>
          </a:xfrm>
          <a:prstGeom prst="rect">
            <a:avLst/>
          </a:prstGeom>
          <a:solidFill>
            <a:srgbClr val="17365D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Set: 107T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Drift: 2.5 knots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11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Practice on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Chartlet</a:t>
            </a: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</a:b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Calculate Set and Drift </a:t>
            </a: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</a:b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for 0903 fix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25" name="Google Shape;525;p11"/>
          <p:cNvCxnSpPr/>
          <p:nvPr/>
        </p:nvCxnSpPr>
        <p:spPr>
          <a:xfrm>
            <a:off x="3554413" y="2962287"/>
            <a:ext cx="609600" cy="109538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26" name="Google Shape;526;p11"/>
          <p:cNvSpPr txBox="1"/>
          <p:nvPr/>
        </p:nvSpPr>
        <p:spPr>
          <a:xfrm rot="427535">
            <a:off x="3219450" y="2298700"/>
            <a:ext cx="1454150" cy="40005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Set / Drift</a:t>
            </a:r>
            <a:endParaRPr sz="20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325" y="1777600"/>
            <a:ext cx="5523475" cy="47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46786" y="1777590"/>
            <a:ext cx="3000374" cy="2245347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12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Practice on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Chartlet</a:t>
            </a: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</a:b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Calculate Set and Drift </a:t>
            </a: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</a:b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for 0903 fix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35" name="Google Shape;535;p12"/>
          <p:cNvGrpSpPr/>
          <p:nvPr/>
        </p:nvGrpSpPr>
        <p:grpSpPr>
          <a:xfrm>
            <a:off x="95416" y="4013097"/>
            <a:ext cx="7165960" cy="3468452"/>
            <a:chOff x="404956" y="3961326"/>
            <a:chExt cx="7165960" cy="3468452"/>
          </a:xfrm>
        </p:grpSpPr>
        <p:grpSp>
          <p:nvGrpSpPr>
            <p:cNvPr id="536" name="Google Shape;536;p12"/>
            <p:cNvGrpSpPr/>
            <p:nvPr/>
          </p:nvGrpSpPr>
          <p:grpSpPr>
            <a:xfrm rot="582704">
              <a:off x="553380" y="4523914"/>
              <a:ext cx="6869112" cy="2343275"/>
              <a:chOff x="1219197" y="3522042"/>
              <a:chExt cx="4419587" cy="1507165"/>
            </a:xfrm>
          </p:grpSpPr>
          <p:grpSp>
            <p:nvGrpSpPr>
              <p:cNvPr id="537" name="Google Shape;537;p12"/>
              <p:cNvGrpSpPr/>
              <p:nvPr/>
            </p:nvGrpSpPr>
            <p:grpSpPr>
              <a:xfrm>
                <a:off x="1219197" y="3526206"/>
                <a:ext cx="4419587" cy="1174220"/>
                <a:chOff x="1219200" y="3834366"/>
                <a:chExt cx="4419600" cy="1301298"/>
              </a:xfrm>
            </p:grpSpPr>
            <p:sp>
              <p:nvSpPr>
                <p:cNvPr id="538" name="Google Shape;538;p12"/>
                <p:cNvSpPr/>
                <p:nvPr/>
              </p:nvSpPr>
              <p:spPr>
                <a:xfrm>
                  <a:off x="1219200" y="3834366"/>
                  <a:ext cx="4419600" cy="1042170"/>
                </a:xfrm>
                <a:prstGeom prst="rect">
                  <a:avLst/>
                </a:prstGeom>
                <a:solidFill>
                  <a:srgbClr val="BFBFBF">
                    <a:alpha val="25098"/>
                  </a:srgbClr>
                </a:solidFill>
                <a:ln w="25400" cap="flat" cmpd="sng">
                  <a:solidFill>
                    <a:srgbClr val="395E8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Arial"/>
                    <a:buNone/>
                  </a:pPr>
                  <a:endParaRPr sz="2000" b="1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9" name="Google Shape;539;p12"/>
                <p:cNvSpPr/>
                <p:nvPr/>
              </p:nvSpPr>
              <p:spPr>
                <a:xfrm>
                  <a:off x="2590941" y="4800721"/>
                  <a:ext cx="1752723" cy="152761"/>
                </a:xfrm>
                <a:prstGeom prst="rect">
                  <a:avLst/>
                </a:prstGeom>
                <a:solidFill>
                  <a:srgbClr val="A5A5A5"/>
                </a:solidFill>
                <a:ln w="25400" cap="flat" cmpd="sng">
                  <a:solidFill>
                    <a:srgbClr val="395E8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Arial"/>
                    <a:buNone/>
                  </a:pPr>
                  <a:endParaRPr sz="2000" b="1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0" name="Google Shape;540;p12"/>
                <p:cNvSpPr/>
                <p:nvPr/>
              </p:nvSpPr>
              <p:spPr>
                <a:xfrm>
                  <a:off x="2590941" y="4953483"/>
                  <a:ext cx="1752723" cy="151629"/>
                </a:xfrm>
                <a:prstGeom prst="rect">
                  <a:avLst/>
                </a:prstGeom>
                <a:gradFill>
                  <a:gsLst>
                    <a:gs pos="0">
                      <a:srgbClr val="FFFFFF"/>
                    </a:gs>
                    <a:gs pos="7001">
                      <a:srgbClr val="E6E6E6"/>
                    </a:gs>
                    <a:gs pos="32001">
                      <a:srgbClr val="7D8496"/>
                    </a:gs>
                    <a:gs pos="47000">
                      <a:srgbClr val="E6E6E6"/>
                    </a:gs>
                    <a:gs pos="85001">
                      <a:srgbClr val="7D8496"/>
                    </a:gs>
                    <a:gs pos="100000">
                      <a:srgbClr val="E6E6E6"/>
                    </a:gs>
                  </a:gsLst>
                  <a:lin ang="5400000" scaled="0"/>
                </a:gradFill>
                <a:ln w="25400" cap="flat" cmpd="sng">
                  <a:solidFill>
                    <a:srgbClr val="395E8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Arial"/>
                    <a:buNone/>
                  </a:pPr>
                  <a:endParaRPr sz="2000" b="1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41" name="Google Shape;541;p12"/>
                <p:cNvGrpSpPr/>
                <p:nvPr/>
              </p:nvGrpSpPr>
              <p:grpSpPr>
                <a:xfrm>
                  <a:off x="2227323" y="4907088"/>
                  <a:ext cx="350340" cy="228576"/>
                  <a:chOff x="1013967" y="2201412"/>
                  <a:chExt cx="467122" cy="304767"/>
                </a:xfrm>
              </p:grpSpPr>
              <p:sp>
                <p:nvSpPr>
                  <p:cNvPr id="542" name="Google Shape;542;p12"/>
                  <p:cNvSpPr/>
                  <p:nvPr/>
                </p:nvSpPr>
                <p:spPr>
                  <a:xfrm>
                    <a:off x="1013967" y="2201412"/>
                    <a:ext cx="76265" cy="304767"/>
                  </a:xfrm>
                  <a:prstGeom prst="rect">
                    <a:avLst/>
                  </a:prstGeom>
                  <a:gradFill>
                    <a:gsLst>
                      <a:gs pos="0">
                        <a:srgbClr val="262626"/>
                      </a:gs>
                      <a:gs pos="14000">
                        <a:srgbClr val="262626"/>
                      </a:gs>
                      <a:gs pos="16000">
                        <a:srgbClr val="1F1F1F"/>
                      </a:gs>
                      <a:gs pos="17999">
                        <a:srgbClr val="FFFFFF"/>
                      </a:gs>
                      <a:gs pos="42000">
                        <a:srgbClr val="636363"/>
                      </a:gs>
                      <a:gs pos="52999">
                        <a:srgbClr val="CFCFCF"/>
                      </a:gs>
                      <a:gs pos="66000">
                        <a:srgbClr val="CFCFCF"/>
                      </a:gs>
                      <a:gs pos="75999">
                        <a:srgbClr val="1F1F1F"/>
                      </a:gs>
                      <a:gs pos="78999">
                        <a:srgbClr val="FFFFFF"/>
                      </a:gs>
                      <a:gs pos="100000">
                        <a:srgbClr val="7F7F7F"/>
                      </a:gs>
                    </a:gsLst>
                    <a:lin ang="5400000" scaled="0"/>
                  </a:gradFill>
                  <a:ln w="25400" cap="flat" cmpd="sng">
                    <a:solidFill>
                      <a:srgbClr val="395E8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0"/>
                      <a:buFont typeface="Arial"/>
                      <a:buNone/>
                    </a:pPr>
                    <a:endParaRPr sz="2000" b="1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3" name="Google Shape;543;p12"/>
                  <p:cNvSpPr/>
                  <p:nvPr/>
                </p:nvSpPr>
                <p:spPr>
                  <a:xfrm>
                    <a:off x="1166497" y="2201412"/>
                    <a:ext cx="76265" cy="304767"/>
                  </a:xfrm>
                  <a:prstGeom prst="rect">
                    <a:avLst/>
                  </a:prstGeom>
                  <a:gradFill>
                    <a:gsLst>
                      <a:gs pos="0">
                        <a:srgbClr val="262626"/>
                      </a:gs>
                      <a:gs pos="14000">
                        <a:srgbClr val="262626"/>
                      </a:gs>
                      <a:gs pos="16000">
                        <a:srgbClr val="1F1F1F"/>
                      </a:gs>
                      <a:gs pos="17999">
                        <a:srgbClr val="FFFFFF"/>
                      </a:gs>
                      <a:gs pos="42000">
                        <a:srgbClr val="636363"/>
                      </a:gs>
                      <a:gs pos="52999">
                        <a:srgbClr val="CFCFCF"/>
                      </a:gs>
                      <a:gs pos="66000">
                        <a:srgbClr val="CFCFCF"/>
                      </a:gs>
                      <a:gs pos="75999">
                        <a:srgbClr val="1F1F1F"/>
                      </a:gs>
                      <a:gs pos="78999">
                        <a:srgbClr val="FFFFFF"/>
                      </a:gs>
                      <a:gs pos="100000">
                        <a:srgbClr val="7F7F7F"/>
                      </a:gs>
                    </a:gsLst>
                    <a:lin ang="5400000" scaled="0"/>
                  </a:gradFill>
                  <a:ln w="25400" cap="flat" cmpd="sng">
                    <a:solidFill>
                      <a:srgbClr val="395E8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0"/>
                      <a:buFont typeface="Arial"/>
                      <a:buNone/>
                    </a:pPr>
                    <a:endParaRPr sz="2000" b="1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4" name="Google Shape;544;p12"/>
                  <p:cNvSpPr/>
                  <p:nvPr/>
                </p:nvSpPr>
                <p:spPr>
                  <a:xfrm>
                    <a:off x="1090232" y="2249692"/>
                    <a:ext cx="76265" cy="229330"/>
                  </a:xfrm>
                  <a:prstGeom prst="rect">
                    <a:avLst/>
                  </a:prstGeom>
                  <a:solidFill>
                    <a:srgbClr val="A5A5A5"/>
                  </a:solidFill>
                  <a:ln w="25400" cap="flat" cmpd="sng">
                    <a:solidFill>
                      <a:srgbClr val="395E8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0"/>
                      <a:buFont typeface="Arial"/>
                      <a:buNone/>
                    </a:pPr>
                    <a:endParaRPr sz="2000" b="1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5" name="Google Shape;545;p12"/>
                  <p:cNvSpPr/>
                  <p:nvPr/>
                </p:nvSpPr>
                <p:spPr>
                  <a:xfrm rot="5400000">
                    <a:off x="1242494" y="2249959"/>
                    <a:ext cx="229330" cy="228795"/>
                  </a:xfrm>
                  <a:prstGeom prst="triangle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CBCBCB"/>
                      </a:gs>
                      <a:gs pos="13000">
                        <a:srgbClr val="5F5F5F"/>
                      </a:gs>
                      <a:gs pos="21001">
                        <a:srgbClr val="5F5F5F"/>
                      </a:gs>
                      <a:gs pos="63000">
                        <a:srgbClr val="FFFFFF"/>
                      </a:gs>
                      <a:gs pos="67000">
                        <a:srgbClr val="B2B2B2"/>
                      </a:gs>
                      <a:gs pos="69000">
                        <a:srgbClr val="292929"/>
                      </a:gs>
                      <a:gs pos="82001">
                        <a:srgbClr val="777777"/>
                      </a:gs>
                      <a:gs pos="100000">
                        <a:srgbClr val="EAEAEA"/>
                      </a:gs>
                    </a:gsLst>
                    <a:lin ang="5400000" scaled="0"/>
                  </a:gradFill>
                  <a:ln w="25400" cap="flat" cmpd="sng">
                    <a:solidFill>
                      <a:srgbClr val="395E8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0"/>
                      <a:buFont typeface="Arial"/>
                      <a:buNone/>
                    </a:pPr>
                    <a:endParaRPr sz="2000" b="1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6" name="Google Shape;546;p12"/>
                  <p:cNvSpPr/>
                  <p:nvPr/>
                </p:nvSpPr>
                <p:spPr>
                  <a:xfrm>
                    <a:off x="1404824" y="2290428"/>
                    <a:ext cx="76265" cy="152383"/>
                  </a:xfrm>
                  <a:prstGeom prst="rect">
                    <a:avLst/>
                  </a:prstGeom>
                  <a:solidFill>
                    <a:srgbClr val="A5A5A5"/>
                  </a:solidFill>
                  <a:ln w="25400" cap="flat" cmpd="sng">
                    <a:solidFill>
                      <a:srgbClr val="395E8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0"/>
                      <a:buFont typeface="Arial"/>
                      <a:buNone/>
                    </a:pPr>
                    <a:endParaRPr sz="2000" b="1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7" name="Google Shape;547;p12"/>
                <p:cNvGrpSpPr/>
                <p:nvPr/>
              </p:nvGrpSpPr>
              <p:grpSpPr>
                <a:xfrm flipH="1">
                  <a:off x="4308936" y="4849379"/>
                  <a:ext cx="384048" cy="253470"/>
                  <a:chOff x="990832" y="2117052"/>
                  <a:chExt cx="512063" cy="367348"/>
                </a:xfrm>
              </p:grpSpPr>
              <p:sp>
                <p:nvSpPr>
                  <p:cNvPr id="548" name="Google Shape;548;p12"/>
                  <p:cNvSpPr/>
                  <p:nvPr/>
                </p:nvSpPr>
                <p:spPr>
                  <a:xfrm>
                    <a:off x="990832" y="2118691"/>
                    <a:ext cx="76265" cy="365709"/>
                  </a:xfrm>
                  <a:prstGeom prst="rect">
                    <a:avLst/>
                  </a:prstGeom>
                  <a:gradFill>
                    <a:gsLst>
                      <a:gs pos="0">
                        <a:srgbClr val="262626"/>
                      </a:gs>
                      <a:gs pos="14000">
                        <a:srgbClr val="262626"/>
                      </a:gs>
                      <a:gs pos="16000">
                        <a:srgbClr val="1F1F1F"/>
                      </a:gs>
                      <a:gs pos="17999">
                        <a:srgbClr val="FFFFFF"/>
                      </a:gs>
                      <a:gs pos="42000">
                        <a:srgbClr val="636363"/>
                      </a:gs>
                      <a:gs pos="52999">
                        <a:srgbClr val="CFCFCF"/>
                      </a:gs>
                      <a:gs pos="66000">
                        <a:srgbClr val="CFCFCF"/>
                      </a:gs>
                      <a:gs pos="75999">
                        <a:srgbClr val="1F1F1F"/>
                      </a:gs>
                      <a:gs pos="78999">
                        <a:srgbClr val="FFFFFF"/>
                      </a:gs>
                      <a:gs pos="100000">
                        <a:srgbClr val="7F7F7F"/>
                      </a:gs>
                    </a:gsLst>
                    <a:lin ang="5400000" scaled="0"/>
                  </a:gradFill>
                  <a:ln w="25400" cap="flat" cmpd="sng">
                    <a:solidFill>
                      <a:srgbClr val="395E8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0"/>
                      <a:buFont typeface="Arial"/>
                      <a:buNone/>
                    </a:pPr>
                    <a:endParaRPr sz="2000" b="1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9" name="Google Shape;549;p12"/>
                  <p:cNvSpPr/>
                  <p:nvPr/>
                </p:nvSpPr>
                <p:spPr>
                  <a:xfrm>
                    <a:off x="1143362" y="2117052"/>
                    <a:ext cx="76265" cy="365708"/>
                  </a:xfrm>
                  <a:prstGeom prst="rect">
                    <a:avLst/>
                  </a:prstGeom>
                  <a:gradFill>
                    <a:gsLst>
                      <a:gs pos="0">
                        <a:srgbClr val="262626"/>
                      </a:gs>
                      <a:gs pos="14000">
                        <a:srgbClr val="262626"/>
                      </a:gs>
                      <a:gs pos="16000">
                        <a:srgbClr val="1F1F1F"/>
                      </a:gs>
                      <a:gs pos="17999">
                        <a:srgbClr val="FFFFFF"/>
                      </a:gs>
                      <a:gs pos="42000">
                        <a:srgbClr val="636363"/>
                      </a:gs>
                      <a:gs pos="52999">
                        <a:srgbClr val="CFCFCF"/>
                      </a:gs>
                      <a:gs pos="66000">
                        <a:srgbClr val="CFCFCF"/>
                      </a:gs>
                      <a:gs pos="75999">
                        <a:srgbClr val="1F1F1F"/>
                      </a:gs>
                      <a:gs pos="78999">
                        <a:srgbClr val="FFFFFF"/>
                      </a:gs>
                      <a:gs pos="100000">
                        <a:srgbClr val="7F7F7F"/>
                      </a:gs>
                    </a:gsLst>
                    <a:lin ang="5400000" scaled="0"/>
                  </a:gradFill>
                  <a:ln w="25400" cap="flat" cmpd="sng">
                    <a:solidFill>
                      <a:srgbClr val="395E8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0"/>
                      <a:buFont typeface="Arial"/>
                      <a:buNone/>
                    </a:pPr>
                    <a:endParaRPr sz="2000" b="1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0" name="Google Shape;550;p12"/>
                  <p:cNvSpPr/>
                  <p:nvPr/>
                </p:nvSpPr>
                <p:spPr>
                  <a:xfrm>
                    <a:off x="1067097" y="2167890"/>
                    <a:ext cx="76265" cy="288631"/>
                  </a:xfrm>
                  <a:prstGeom prst="rect">
                    <a:avLst/>
                  </a:prstGeom>
                  <a:solidFill>
                    <a:srgbClr val="A5A5A5"/>
                  </a:solidFill>
                  <a:ln w="25400" cap="flat" cmpd="sng">
                    <a:solidFill>
                      <a:srgbClr val="395E8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0"/>
                      <a:buFont typeface="Arial"/>
                      <a:buNone/>
                    </a:pPr>
                    <a:endParaRPr sz="2000" b="1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1" name="Google Shape;551;p12"/>
                  <p:cNvSpPr/>
                  <p:nvPr/>
                </p:nvSpPr>
                <p:spPr>
                  <a:xfrm rot="5400000">
                    <a:off x="1244864" y="2196850"/>
                    <a:ext cx="288631" cy="227432"/>
                  </a:xfrm>
                  <a:prstGeom prst="triangle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CBCBCB"/>
                      </a:gs>
                      <a:gs pos="13000">
                        <a:srgbClr val="5F5F5F"/>
                      </a:gs>
                      <a:gs pos="21001">
                        <a:srgbClr val="5F5F5F"/>
                      </a:gs>
                      <a:gs pos="63000">
                        <a:srgbClr val="FFFFFF"/>
                      </a:gs>
                      <a:gs pos="67000">
                        <a:srgbClr val="B2B2B2"/>
                      </a:gs>
                      <a:gs pos="69000">
                        <a:srgbClr val="292929"/>
                      </a:gs>
                      <a:gs pos="82001">
                        <a:srgbClr val="777777"/>
                      </a:gs>
                      <a:gs pos="100000">
                        <a:srgbClr val="EAEAEA"/>
                      </a:gs>
                    </a:gsLst>
                    <a:lin ang="5400000" scaled="0"/>
                  </a:gradFill>
                  <a:ln w="25400" cap="flat" cmpd="sng">
                    <a:solidFill>
                      <a:srgbClr val="395E8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0"/>
                      <a:buFont typeface="Arial"/>
                      <a:buNone/>
                    </a:pPr>
                    <a:endParaRPr sz="2000" b="1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2" name="Google Shape;552;p12"/>
                  <p:cNvSpPr/>
                  <p:nvPr/>
                </p:nvSpPr>
                <p:spPr>
                  <a:xfrm>
                    <a:off x="1384413" y="2205609"/>
                    <a:ext cx="76265" cy="213193"/>
                  </a:xfrm>
                  <a:prstGeom prst="rect">
                    <a:avLst/>
                  </a:prstGeom>
                  <a:solidFill>
                    <a:srgbClr val="A5A5A5"/>
                  </a:solidFill>
                  <a:ln w="25400" cap="flat" cmpd="sng">
                    <a:solidFill>
                      <a:srgbClr val="395E8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0"/>
                      <a:buFont typeface="Arial"/>
                      <a:buNone/>
                    </a:pPr>
                    <a:endParaRPr sz="2000" b="1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553" name="Google Shape;553;p12"/>
              <p:cNvSpPr/>
              <p:nvPr/>
            </p:nvSpPr>
            <p:spPr>
              <a:xfrm rot="10800000" flipH="1">
                <a:off x="1529702" y="4288939"/>
                <a:ext cx="1823195" cy="45947"/>
              </a:xfrm>
              <a:custGeom>
                <a:avLst/>
                <a:gdLst/>
                <a:ahLst/>
                <a:cxnLst/>
                <a:rect l="l" t="t" r="r" b="b"/>
                <a:pathLst>
                  <a:path w="3931920" h="120000" extrusionOk="0">
                    <a:moveTo>
                      <a:pt x="0" y="0"/>
                    </a:moveTo>
                    <a:lnTo>
                      <a:pt x="3931920" y="0"/>
                    </a:lnTo>
                    <a:lnTo>
                      <a:pt x="3931920" y="0"/>
                    </a:lnTo>
                  </a:path>
                </a:pathLst>
              </a:custGeom>
              <a:noFill/>
              <a:ln w="1587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Times New Roman"/>
                  <a:buNone/>
                </a:pPr>
                <a:endParaRPr sz="20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2"/>
              <p:cNvSpPr/>
              <p:nvPr/>
            </p:nvSpPr>
            <p:spPr>
              <a:xfrm>
                <a:off x="2819727" y="3657923"/>
                <a:ext cx="1295132" cy="1371284"/>
              </a:xfrm>
              <a:prstGeom prst="arc">
                <a:avLst>
                  <a:gd name="adj1" fmla="val 10883993"/>
                  <a:gd name="adj2" fmla="val 21453647"/>
                </a:avLst>
              </a:prstGeom>
              <a:noFill/>
              <a:ln w="1587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Times New Roman"/>
                  <a:buNone/>
                </a:pPr>
                <a:endParaRPr sz="20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2"/>
              <p:cNvSpPr/>
              <p:nvPr/>
            </p:nvSpPr>
            <p:spPr>
              <a:xfrm>
                <a:off x="3581691" y="4329780"/>
                <a:ext cx="1576017" cy="44927"/>
              </a:xfrm>
              <a:custGeom>
                <a:avLst/>
                <a:gdLst/>
                <a:ahLst/>
                <a:cxnLst/>
                <a:rect l="l" t="t" r="r" b="b"/>
                <a:pathLst>
                  <a:path w="3931920" h="120000" extrusionOk="0">
                    <a:moveTo>
                      <a:pt x="0" y="0"/>
                    </a:moveTo>
                    <a:lnTo>
                      <a:pt x="3931920" y="0"/>
                    </a:lnTo>
                    <a:lnTo>
                      <a:pt x="3931920" y="0"/>
                    </a:lnTo>
                  </a:path>
                </a:pathLst>
              </a:custGeom>
              <a:noFill/>
              <a:ln w="19050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Times New Roman"/>
                  <a:buNone/>
                </a:pPr>
                <a:endParaRPr sz="20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2"/>
              <p:cNvSpPr/>
              <p:nvPr/>
            </p:nvSpPr>
            <p:spPr>
              <a:xfrm>
                <a:off x="3350854" y="4203171"/>
                <a:ext cx="227771" cy="256285"/>
              </a:xfrm>
              <a:prstGeom prst="arc">
                <a:avLst>
                  <a:gd name="adj1" fmla="val 10883993"/>
                  <a:gd name="adj2" fmla="val 21453647"/>
                </a:avLst>
              </a:prstGeom>
              <a:noFill/>
              <a:ln w="1587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Times New Roman"/>
                  <a:buNone/>
                </a:pPr>
                <a:endParaRPr sz="20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2"/>
              <p:cNvSpPr txBox="1"/>
              <p:nvPr/>
            </p:nvSpPr>
            <p:spPr>
              <a:xfrm>
                <a:off x="3388150" y="3522042"/>
                <a:ext cx="304799" cy="1385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800" b="1" i="0" u="none" strike="noStrike" cap="none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90</a:t>
                </a: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12"/>
              <p:cNvSpPr txBox="1"/>
              <p:nvPr/>
            </p:nvSpPr>
            <p:spPr>
              <a:xfrm>
                <a:off x="3385265" y="3643180"/>
                <a:ext cx="304799" cy="1385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800" b="1" i="0" u="none" strike="noStrike" cap="none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270</a:t>
                </a: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59" name="Google Shape;559;p12"/>
              <p:cNvCxnSpPr/>
              <p:nvPr/>
            </p:nvCxnSpPr>
            <p:spPr>
              <a:xfrm>
                <a:off x="3464229" y="3638523"/>
                <a:ext cx="0" cy="45948"/>
              </a:xfrm>
              <a:prstGeom prst="straightConnector1">
                <a:avLst/>
              </a:prstGeom>
              <a:noFill/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60" name="Google Shape;560;p12"/>
              <p:cNvCxnSpPr/>
              <p:nvPr/>
            </p:nvCxnSpPr>
            <p:spPr>
              <a:xfrm rot="-582704" flipH="1">
                <a:off x="3283296" y="3659316"/>
                <a:ext cx="1159" cy="44285"/>
              </a:xfrm>
              <a:prstGeom prst="straightConnector1">
                <a:avLst/>
              </a:prstGeom>
              <a:noFill/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61" name="Google Shape;561;p12"/>
              <p:cNvSpPr txBox="1"/>
              <p:nvPr/>
            </p:nvSpPr>
            <p:spPr>
              <a:xfrm>
                <a:off x="2609849" y="4212340"/>
                <a:ext cx="304799" cy="1584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1" i="0" u="none" strike="noStrike" cap="none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180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12"/>
              <p:cNvSpPr txBox="1"/>
              <p:nvPr/>
            </p:nvSpPr>
            <p:spPr>
              <a:xfrm>
                <a:off x="2788006" y="4212338"/>
                <a:ext cx="304799" cy="1584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1" i="0" u="none" strike="noStrike" cap="none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360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12"/>
              <p:cNvSpPr txBox="1"/>
              <p:nvPr/>
            </p:nvSpPr>
            <p:spPr>
              <a:xfrm>
                <a:off x="4085317" y="4205201"/>
                <a:ext cx="228599" cy="1584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1" i="0" u="none" strike="noStrike" cap="none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0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12"/>
              <p:cNvSpPr txBox="1"/>
              <p:nvPr/>
            </p:nvSpPr>
            <p:spPr>
              <a:xfrm>
                <a:off x="3893323" y="4207587"/>
                <a:ext cx="304799" cy="1584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1" i="0" u="none" strike="noStrike" cap="none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180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65" name="Google Shape;565;p12"/>
              <p:cNvGrpSpPr/>
              <p:nvPr/>
            </p:nvGrpSpPr>
            <p:grpSpPr>
              <a:xfrm>
                <a:off x="3440746" y="4301186"/>
                <a:ext cx="55156" cy="54116"/>
                <a:chOff x="2590579" y="3277105"/>
                <a:chExt cx="76605" cy="75161"/>
              </a:xfrm>
            </p:grpSpPr>
            <p:sp>
              <p:nvSpPr>
                <p:cNvPr id="566" name="Google Shape;566;p12"/>
                <p:cNvSpPr/>
                <p:nvPr/>
              </p:nvSpPr>
              <p:spPr>
                <a:xfrm>
                  <a:off x="2590579" y="3277105"/>
                  <a:ext cx="76605" cy="75161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395E8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endParaRPr sz="2800" b="1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567" name="Google Shape;567;p12"/>
                <p:cNvCxnSpPr/>
                <p:nvPr/>
              </p:nvCxnSpPr>
              <p:spPr>
                <a:xfrm>
                  <a:off x="2590579" y="3315394"/>
                  <a:ext cx="76605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4A7DBA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68" name="Google Shape;568;p12"/>
                <p:cNvCxnSpPr/>
                <p:nvPr/>
              </p:nvCxnSpPr>
              <p:spPr>
                <a:xfrm>
                  <a:off x="2628881" y="3277105"/>
                  <a:ext cx="0" cy="7516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4A7DBA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cxnSp>
          <p:nvCxnSpPr>
            <p:cNvPr id="569" name="Google Shape;569;p12"/>
            <p:cNvCxnSpPr/>
            <p:nvPr/>
          </p:nvCxnSpPr>
          <p:spPr>
            <a:xfrm>
              <a:off x="4076506" y="4700300"/>
              <a:ext cx="0" cy="67304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70" name="Google Shape;570;p12"/>
            <p:cNvSpPr txBox="1"/>
            <p:nvPr/>
          </p:nvSpPr>
          <p:spPr>
            <a:xfrm>
              <a:off x="3909608" y="4550430"/>
              <a:ext cx="473732" cy="2154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800" b="1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100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12"/>
            <p:cNvSpPr txBox="1"/>
            <p:nvPr/>
          </p:nvSpPr>
          <p:spPr>
            <a:xfrm rot="-230819">
              <a:off x="3741028" y="4721478"/>
              <a:ext cx="473732" cy="2154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800" b="1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290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2"/>
            <p:cNvSpPr txBox="1"/>
            <p:nvPr/>
          </p:nvSpPr>
          <p:spPr>
            <a:xfrm>
              <a:off x="3718147" y="4557458"/>
              <a:ext cx="473732" cy="2154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800" b="1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110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2"/>
            <p:cNvSpPr txBox="1"/>
            <p:nvPr/>
          </p:nvSpPr>
          <p:spPr>
            <a:xfrm rot="-230819">
              <a:off x="3913086" y="4706866"/>
              <a:ext cx="473732" cy="2154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800" b="1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280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8"/>
          <p:cNvSpPr/>
          <p:nvPr/>
        </p:nvSpPr>
        <p:spPr>
          <a:xfrm>
            <a:off x="228600" y="1905397"/>
            <a:ext cx="8763000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Ordered Course: The course which is ordered and is steered by the helmsman.</a:t>
            </a:r>
            <a:endParaRPr sz="14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Ordered Speed: The speed which is ordered and is controlled by the lee-helmsman.</a:t>
            </a:r>
            <a:endParaRPr sz="14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Arial"/>
              <a:buNone/>
            </a:pPr>
            <a:r>
              <a:rPr lang="en-US" sz="2000" i="0" u="none" strike="noStrike" cap="none" dirty="0">
                <a:solidFill>
                  <a:srgbClr val="0070C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Course Made Good (CMG)</a:t>
            </a:r>
            <a:r>
              <a:rPr lang="en-US" sz="200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: resultant direction from a given point to a subsequent position, disregarding any intermediate course change;</a:t>
            </a:r>
            <a:endParaRPr sz="14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i="0" u="none" strike="noStrike" cap="none" dirty="0">
              <a:solidFill>
                <a:srgbClr val="0070C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Arial"/>
              <a:buNone/>
            </a:pPr>
            <a:r>
              <a:rPr lang="en-US" sz="2000" i="0" u="none" strike="noStrike" cap="none" dirty="0">
                <a:solidFill>
                  <a:srgbClr val="0070C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Speed Made Good (SMG)</a:t>
            </a:r>
            <a:r>
              <a:rPr lang="en-US" sz="200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: speed based on distance of passage from a given point to a subsequent position;</a:t>
            </a:r>
            <a:endParaRPr sz="14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Arial"/>
              <a:buNone/>
            </a:pPr>
            <a:r>
              <a:rPr lang="en-US" sz="2000" i="0" u="none" strike="noStrike" cap="none" dirty="0">
                <a:solidFill>
                  <a:srgbClr val="0070C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Track Made Good (SMG): </a:t>
            </a:r>
            <a:r>
              <a:rPr lang="en-US" sz="20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Combination CMG + SMG</a:t>
            </a:r>
            <a:endParaRPr sz="200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461" name="Google Shape;461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Current Triangle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Current Triangle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53" name="Google Shape;45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5788" y="1785938"/>
            <a:ext cx="8329612" cy="4081462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7"/>
          <p:cNvSpPr/>
          <p:nvPr/>
        </p:nvSpPr>
        <p:spPr>
          <a:xfrm>
            <a:off x="304800" y="5105400"/>
            <a:ext cx="6477000" cy="1524000"/>
          </a:xfrm>
          <a:prstGeom prst="irregularSeal1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11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CMG and SMG is always measured between 2 known positions!!!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3"/>
          <p:cNvSpPr/>
          <p:nvPr/>
        </p:nvSpPr>
        <p:spPr>
          <a:xfrm>
            <a:off x="5931171" y="1933034"/>
            <a:ext cx="2763789" cy="2181766"/>
          </a:xfrm>
          <a:prstGeom prst="irregularSeal1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11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CMG and SMG always between 2 known positions!!!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13"/>
          <p:cNvSpPr txBox="1"/>
          <p:nvPr/>
        </p:nvSpPr>
        <p:spPr>
          <a:xfrm>
            <a:off x="26988" y="1735138"/>
            <a:ext cx="5502275" cy="4324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i="0" u="sng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To calculate CMG</a:t>
            </a:r>
            <a:endParaRPr sz="14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-127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lang="en-US" sz="20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Draw a line from the first fix to the second fix</a:t>
            </a:r>
            <a:endParaRPr sz="14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-127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lang="en-US" sz="20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Place slide ruler on the line and transpose over to the compass rose</a:t>
            </a:r>
            <a:endParaRPr sz="14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-127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lang="en-US" sz="20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Read the direction off the compass rose in the direction of the line</a:t>
            </a:r>
            <a:endParaRPr sz="14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i="0" u="sng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To calculate SMG</a:t>
            </a:r>
            <a:endParaRPr sz="200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-127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lang="en-US" sz="20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Measure the distance between the first fix and the second fix</a:t>
            </a:r>
            <a:endParaRPr sz="14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-127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lang="en-US" sz="20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Divide that distance by time as an application of S = D / T</a:t>
            </a:r>
            <a:endParaRPr sz="14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81" name="Google Shape;581;p13"/>
          <p:cNvSpPr/>
          <p:nvPr/>
        </p:nvSpPr>
        <p:spPr>
          <a:xfrm>
            <a:off x="8529638" y="3563938"/>
            <a:ext cx="436562" cy="26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2" name="Google Shape;582;p13"/>
          <p:cNvGrpSpPr/>
          <p:nvPr/>
        </p:nvGrpSpPr>
        <p:grpSpPr>
          <a:xfrm>
            <a:off x="5529263" y="3549650"/>
            <a:ext cx="3390900" cy="2782888"/>
            <a:chOff x="5528885" y="3549958"/>
            <a:chExt cx="3391989" cy="2781910"/>
          </a:xfrm>
        </p:grpSpPr>
        <p:sp>
          <p:nvSpPr>
            <p:cNvPr id="583" name="Google Shape;583;p13"/>
            <p:cNvSpPr/>
            <p:nvPr/>
          </p:nvSpPr>
          <p:spPr>
            <a:xfrm>
              <a:off x="7691518" y="5341186"/>
              <a:ext cx="218838" cy="213945"/>
            </a:xfrm>
            <a:prstGeom prst="ellipse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84" name="Google Shape;584;p13"/>
            <p:cNvGrpSpPr/>
            <p:nvPr/>
          </p:nvGrpSpPr>
          <p:grpSpPr>
            <a:xfrm>
              <a:off x="5528885" y="3549958"/>
              <a:ext cx="3391989" cy="2781910"/>
              <a:chOff x="5549465" y="2819194"/>
              <a:chExt cx="3391989" cy="2781910"/>
            </a:xfrm>
          </p:grpSpPr>
          <p:sp>
            <p:nvSpPr>
              <p:cNvPr id="585" name="Google Shape;585;p13"/>
              <p:cNvSpPr/>
              <p:nvPr/>
            </p:nvSpPr>
            <p:spPr>
              <a:xfrm>
                <a:off x="5549465" y="3440016"/>
                <a:ext cx="218838" cy="213945"/>
              </a:xfrm>
              <a:prstGeom prst="ellipse">
                <a:avLst/>
              </a:prstGeom>
              <a:noFill/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p13"/>
              <p:cNvSpPr/>
              <p:nvPr/>
            </p:nvSpPr>
            <p:spPr>
              <a:xfrm>
                <a:off x="8716180" y="3440016"/>
                <a:ext cx="218838" cy="213945"/>
              </a:xfrm>
              <a:prstGeom prst="ellipse">
                <a:avLst/>
              </a:prstGeom>
              <a:noFill/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87" name="Google Shape;587;p13"/>
              <p:cNvCxnSpPr/>
              <p:nvPr/>
            </p:nvCxnSpPr>
            <p:spPr>
              <a:xfrm flipH="1">
                <a:off x="7821518" y="3546989"/>
                <a:ext cx="1004080" cy="1170406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88" name="Google Shape;588;p13"/>
              <p:cNvCxnSpPr/>
              <p:nvPr/>
            </p:nvCxnSpPr>
            <p:spPr>
              <a:xfrm>
                <a:off x="5658884" y="3546989"/>
                <a:ext cx="3282570" cy="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89" name="Google Shape;589;p13"/>
              <p:cNvSpPr/>
              <p:nvPr/>
            </p:nvSpPr>
            <p:spPr>
              <a:xfrm>
                <a:off x="7477170" y="3436870"/>
                <a:ext cx="418367" cy="182483"/>
              </a:xfrm>
              <a:prstGeom prst="rightArrow">
                <a:avLst>
                  <a:gd name="adj1" fmla="val 50000"/>
                  <a:gd name="adj2" fmla="val 112095"/>
                </a:avLst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90" name="Google Shape;590;p13"/>
              <p:cNvCxnSpPr/>
              <p:nvPr/>
            </p:nvCxnSpPr>
            <p:spPr>
              <a:xfrm>
                <a:off x="5658884" y="3546989"/>
                <a:ext cx="2162634" cy="1170406"/>
              </a:xfrm>
              <a:prstGeom prst="straightConnector1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91" name="Google Shape;591;p13"/>
              <p:cNvSpPr/>
              <p:nvPr/>
            </p:nvSpPr>
            <p:spPr>
              <a:xfrm rot="1860000">
                <a:off x="6588946" y="4069876"/>
                <a:ext cx="418367" cy="182483"/>
              </a:xfrm>
              <a:prstGeom prst="rightArrow">
                <a:avLst>
                  <a:gd name="adj1" fmla="val 50000"/>
                  <a:gd name="adj2" fmla="val 112095"/>
                </a:avLst>
              </a:prstGeom>
              <a:solidFill>
                <a:schemeClr val="lt1"/>
              </a:solidFill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592;p13"/>
              <p:cNvSpPr/>
              <p:nvPr/>
            </p:nvSpPr>
            <p:spPr>
              <a:xfrm rot="7920000">
                <a:off x="8046157" y="4115279"/>
                <a:ext cx="409013" cy="186656"/>
              </a:xfrm>
              <a:prstGeom prst="rightArrow">
                <a:avLst>
                  <a:gd name="adj1" fmla="val 50000"/>
                  <a:gd name="adj2" fmla="val 112100"/>
                </a:avLst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13"/>
              <p:cNvSpPr/>
              <p:nvPr/>
            </p:nvSpPr>
            <p:spPr>
              <a:xfrm>
                <a:off x="5618261" y="2819194"/>
                <a:ext cx="556907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99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rgbClr val="000099"/>
                    </a:solidFill>
                    <a:latin typeface="Arial"/>
                    <a:ea typeface="Arial"/>
                    <a:cs typeface="Arial"/>
                    <a:sym typeface="Arial"/>
                  </a:rPr>
                  <a:t>Fix #1</a:t>
                </a: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" name="Google Shape;594;p13"/>
              <p:cNvSpPr/>
              <p:nvPr/>
            </p:nvSpPr>
            <p:spPr>
              <a:xfrm>
                <a:off x="7543064" y="4954773"/>
                <a:ext cx="556907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99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rgbClr val="000099"/>
                    </a:solidFill>
                    <a:latin typeface="Arial"/>
                    <a:ea typeface="Arial"/>
                    <a:cs typeface="Arial"/>
                    <a:sym typeface="Arial"/>
                  </a:rPr>
                  <a:t>Fix #2</a:t>
                </a: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Google Shape;595;p13"/>
              <p:cNvSpPr/>
              <p:nvPr/>
            </p:nvSpPr>
            <p:spPr>
              <a:xfrm>
                <a:off x="8331087" y="2971579"/>
                <a:ext cx="55690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99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rgbClr val="000099"/>
                    </a:solidFill>
                    <a:latin typeface="Arial"/>
                    <a:ea typeface="Arial"/>
                    <a:cs typeface="Arial"/>
                    <a:sym typeface="Arial"/>
                  </a:rPr>
                  <a:t>DR</a:t>
                </a: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96" name="Google Shape;596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Calculate CMG and SMG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7" name="Google Shape;597;p13"/>
          <p:cNvSpPr txBox="1"/>
          <p:nvPr/>
        </p:nvSpPr>
        <p:spPr>
          <a:xfrm rot="1843603">
            <a:off x="5748338" y="4797425"/>
            <a:ext cx="99060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CMG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250" y="1693021"/>
            <a:ext cx="8828824" cy="51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14"/>
          <p:cNvSpPr/>
          <p:nvPr/>
        </p:nvSpPr>
        <p:spPr>
          <a:xfrm>
            <a:off x="2343150" y="2035175"/>
            <a:ext cx="46038" cy="44450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14"/>
          <p:cNvSpPr txBox="1"/>
          <p:nvPr/>
        </p:nvSpPr>
        <p:spPr>
          <a:xfrm>
            <a:off x="2160588" y="1797050"/>
            <a:ext cx="506412" cy="246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0900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6" name="Google Shape;606;p14"/>
          <p:cNvCxnSpPr>
            <a:stCxn id="604" idx="5"/>
          </p:cNvCxnSpPr>
          <p:nvPr/>
        </p:nvCxnSpPr>
        <p:spPr>
          <a:xfrm>
            <a:off x="2382446" y="2073115"/>
            <a:ext cx="2692500" cy="2041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7" name="Google Shape;607;p14"/>
          <p:cNvSpPr/>
          <p:nvPr/>
        </p:nvSpPr>
        <p:spPr>
          <a:xfrm rot="3591994">
            <a:off x="3421857" y="2824956"/>
            <a:ext cx="196850" cy="322263"/>
          </a:xfrm>
          <a:prstGeom prst="arc">
            <a:avLst>
              <a:gd name="adj1" fmla="val 11160540"/>
              <a:gd name="adj2" fmla="val 18639512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14"/>
          <p:cNvSpPr/>
          <p:nvPr/>
        </p:nvSpPr>
        <p:spPr>
          <a:xfrm rot="3591994">
            <a:off x="4798219" y="3882232"/>
            <a:ext cx="196850" cy="322262"/>
          </a:xfrm>
          <a:prstGeom prst="arc">
            <a:avLst>
              <a:gd name="adj1" fmla="val 11160540"/>
              <a:gd name="adj2" fmla="val 18923304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14"/>
          <p:cNvSpPr txBox="1"/>
          <p:nvPr/>
        </p:nvSpPr>
        <p:spPr>
          <a:xfrm>
            <a:off x="3455988" y="2649538"/>
            <a:ext cx="506412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0903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14"/>
          <p:cNvSpPr txBox="1"/>
          <p:nvPr/>
        </p:nvSpPr>
        <p:spPr>
          <a:xfrm>
            <a:off x="4751388" y="3640138"/>
            <a:ext cx="506412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0906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14"/>
          <p:cNvSpPr txBox="1"/>
          <p:nvPr/>
        </p:nvSpPr>
        <p:spPr>
          <a:xfrm rot="2236510">
            <a:off x="2322513" y="2073275"/>
            <a:ext cx="638175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 126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 6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14"/>
          <p:cNvSpPr/>
          <p:nvPr/>
        </p:nvSpPr>
        <p:spPr>
          <a:xfrm>
            <a:off x="4087813" y="3030538"/>
            <a:ext cx="152400" cy="152400"/>
          </a:xfrm>
          <a:prstGeom prst="ellipse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14"/>
          <p:cNvSpPr/>
          <p:nvPr/>
        </p:nvSpPr>
        <p:spPr>
          <a:xfrm>
            <a:off x="4144963" y="3082925"/>
            <a:ext cx="46037" cy="46038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14"/>
          <p:cNvSpPr txBox="1"/>
          <p:nvPr/>
        </p:nvSpPr>
        <p:spPr>
          <a:xfrm>
            <a:off x="3962400" y="2846388"/>
            <a:ext cx="506413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0903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5" name="Google Shape;615;p14"/>
          <p:cNvCxnSpPr>
            <a:stCxn id="613" idx="5"/>
          </p:cNvCxnSpPr>
          <p:nvPr/>
        </p:nvCxnSpPr>
        <p:spPr>
          <a:xfrm>
            <a:off x="4184258" y="3122221"/>
            <a:ext cx="2694000" cy="2041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6" name="Google Shape;616;p14"/>
          <p:cNvSpPr/>
          <p:nvPr/>
        </p:nvSpPr>
        <p:spPr>
          <a:xfrm rot="3591994">
            <a:off x="5223669" y="3872707"/>
            <a:ext cx="196850" cy="322262"/>
          </a:xfrm>
          <a:prstGeom prst="arc">
            <a:avLst>
              <a:gd name="adj1" fmla="val 11160540"/>
              <a:gd name="adj2" fmla="val 18639512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14"/>
          <p:cNvSpPr/>
          <p:nvPr/>
        </p:nvSpPr>
        <p:spPr>
          <a:xfrm rot="3591994">
            <a:off x="6600032" y="4929981"/>
            <a:ext cx="196850" cy="322263"/>
          </a:xfrm>
          <a:prstGeom prst="arc">
            <a:avLst>
              <a:gd name="adj1" fmla="val 11160540"/>
              <a:gd name="adj2" fmla="val 18923304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14"/>
          <p:cNvSpPr txBox="1"/>
          <p:nvPr/>
        </p:nvSpPr>
        <p:spPr>
          <a:xfrm>
            <a:off x="5257800" y="3698875"/>
            <a:ext cx="506413" cy="246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0906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14"/>
          <p:cNvSpPr txBox="1"/>
          <p:nvPr/>
        </p:nvSpPr>
        <p:spPr>
          <a:xfrm>
            <a:off x="6553200" y="4689475"/>
            <a:ext cx="506413" cy="246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14"/>
          <p:cNvSpPr txBox="1"/>
          <p:nvPr/>
        </p:nvSpPr>
        <p:spPr>
          <a:xfrm rot="2236510">
            <a:off x="4124325" y="3121025"/>
            <a:ext cx="638175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 126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 6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14"/>
          <p:cNvSpPr/>
          <p:nvPr/>
        </p:nvSpPr>
        <p:spPr>
          <a:xfrm>
            <a:off x="2280444" y="1955800"/>
            <a:ext cx="171450" cy="174625"/>
          </a:xfrm>
          <a:prstGeom prst="triangle">
            <a:avLst>
              <a:gd name="adj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2" name="Google Shape;622;p14"/>
          <p:cNvSpPr/>
          <p:nvPr/>
        </p:nvSpPr>
        <p:spPr>
          <a:xfrm>
            <a:off x="8529638" y="3563938"/>
            <a:ext cx="436562" cy="26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14"/>
          <p:cNvSpPr txBox="1"/>
          <p:nvPr/>
        </p:nvSpPr>
        <p:spPr>
          <a:xfrm>
            <a:off x="5257800" y="2286000"/>
            <a:ext cx="3138488" cy="830263"/>
          </a:xfrm>
          <a:prstGeom prst="rect">
            <a:avLst/>
          </a:prstGeom>
          <a:solidFill>
            <a:srgbClr val="17365D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CMG – 120T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SMG - 8.1 knots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14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Practice on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Chartlet</a:t>
            </a: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</a:b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Calculate CMG/SMG </a:t>
            </a: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</a:b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for 0903 fix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25" name="Google Shape;625;p14"/>
          <p:cNvCxnSpPr/>
          <p:nvPr/>
        </p:nvCxnSpPr>
        <p:spPr>
          <a:xfrm>
            <a:off x="2345677" y="2057400"/>
            <a:ext cx="1828800" cy="10668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26" name="Google Shape;626;p14"/>
          <p:cNvSpPr txBox="1"/>
          <p:nvPr/>
        </p:nvSpPr>
        <p:spPr>
          <a:xfrm rot="1951026">
            <a:off x="2347913" y="2085975"/>
            <a:ext cx="1814512" cy="40005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CMG / SMG</a:t>
            </a:r>
            <a:endParaRPr sz="20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9" name="Google Shape;779;p70"/>
          <p:cNvGraphicFramePr/>
          <p:nvPr/>
        </p:nvGraphicFramePr>
        <p:xfrm>
          <a:off x="1295400" y="1663700"/>
          <a:ext cx="6781800" cy="27178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3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Date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Depth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Time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0900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300yds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154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1200yds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V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VR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0903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81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0906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294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 yds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80" name="Google Shape;780;p70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Practice on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Chartlet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 3</a:t>
            </a:r>
            <a:r>
              <a:rPr lang="en-US" sz="32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rd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Fix and DR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81" name="Google Shape;781;p70"/>
          <p:cNvSpPr txBox="1"/>
          <p:nvPr/>
        </p:nvSpPr>
        <p:spPr>
          <a:xfrm>
            <a:off x="2362200" y="4648200"/>
            <a:ext cx="4343400" cy="1295400"/>
          </a:xfrm>
          <a:prstGeom prst="rect">
            <a:avLst/>
          </a:prstGeom>
          <a:solidFill>
            <a:srgbClr val="93B3D7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Ordered Course: 155T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Ordered Speed: 4kts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Prepare the Plotting Station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FDD7758-6ACF-411E-86F7-97DD37A81F62}"/>
              </a:ext>
            </a:extLst>
          </p:cNvPr>
          <p:cNvSpPr txBox="1"/>
          <p:nvPr/>
        </p:nvSpPr>
        <p:spPr>
          <a:xfrm>
            <a:off x="76200" y="1752600"/>
            <a:ext cx="86868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must get prepared to navigate in restricted waters long before we get underway. Ensure you have completed the following:</a:t>
            </a:r>
          </a:p>
          <a:p>
            <a:pPr algn="l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AutoNum type="arabicParenR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your NAVKIT ready.</a:t>
            </a:r>
          </a:p>
          <a:p>
            <a:pPr lvl="1" algn="l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AutoNum type="arabicParenR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Assemble all your charts and publications. </a:t>
            </a:r>
          </a:p>
          <a:p>
            <a:pPr lvl="1" algn="l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AutoNum type="arabicParenR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sure you have prepared your charts IAW the chart preparation checklist. </a:t>
            </a:r>
          </a:p>
          <a:p>
            <a:pPr marL="342900" indent="-342900" algn="l">
              <a:buAutoNum type="arabicParenR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AutoNum type="arabicParenR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 you have all the record books needed (Bearing Book, Position Log, Deck Log,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 algn="l">
              <a:buAutoNum type="arabicParenR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AutoNum type="arabicParenR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Verify tides, currents and weather.</a:t>
            </a:r>
          </a:p>
          <a:p>
            <a:pPr marL="342900" indent="-342900" algn="l">
              <a:buAutoNum type="arabicParenR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AutoNum type="arabicParenR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Conduct a Navigation/Transit Brief</a:t>
            </a:r>
          </a:p>
          <a:p>
            <a:pPr marL="342900" indent="-342900" algn="l">
              <a:buAutoNum type="arabicParenR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AutoNum type="arabicParenR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l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l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AutoNum type="arabicParenR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69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Google Shape;78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25" y="1568436"/>
            <a:ext cx="8707593" cy="521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71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Practice on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Chartlet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 3</a:t>
            </a:r>
            <a:r>
              <a:rPr lang="en-US" sz="32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rd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Fix and DR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88" name="Google Shape;788;p71"/>
          <p:cNvSpPr txBox="1"/>
          <p:nvPr/>
        </p:nvSpPr>
        <p:spPr>
          <a:xfrm>
            <a:off x="290513" y="2833688"/>
            <a:ext cx="2376487" cy="638175"/>
          </a:xfrm>
          <a:prstGeom prst="rect">
            <a:avLst/>
          </a:prstGeom>
          <a:solidFill>
            <a:srgbClr val="93B3D7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Ordered Course: 155T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Ordered Speed: 4kts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71"/>
          <p:cNvSpPr/>
          <p:nvPr/>
        </p:nvSpPr>
        <p:spPr>
          <a:xfrm>
            <a:off x="4652963" y="2070100"/>
            <a:ext cx="304800" cy="228600"/>
          </a:xfrm>
          <a:prstGeom prst="triangle">
            <a:avLst>
              <a:gd name="adj" fmla="val 5000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Google Shape;790;p71"/>
          <p:cNvSpPr/>
          <p:nvPr/>
        </p:nvSpPr>
        <p:spPr>
          <a:xfrm>
            <a:off x="4786313" y="2184400"/>
            <a:ext cx="76200" cy="46038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71"/>
          <p:cNvSpPr txBox="1"/>
          <p:nvPr/>
        </p:nvSpPr>
        <p:spPr>
          <a:xfrm>
            <a:off x="4481513" y="1752600"/>
            <a:ext cx="8382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0906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2" name="Google Shape;792;p71"/>
          <p:cNvCxnSpPr/>
          <p:nvPr/>
        </p:nvCxnSpPr>
        <p:spPr>
          <a:xfrm>
            <a:off x="4795838" y="2230438"/>
            <a:ext cx="2171700" cy="467677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3" name="Google Shape;793;p71"/>
          <p:cNvSpPr/>
          <p:nvPr/>
        </p:nvSpPr>
        <p:spPr>
          <a:xfrm rot="3591994">
            <a:off x="5221288" y="3219450"/>
            <a:ext cx="196850" cy="320675"/>
          </a:xfrm>
          <a:prstGeom prst="arc">
            <a:avLst>
              <a:gd name="adj1" fmla="val 11160540"/>
              <a:gd name="adj2" fmla="val 21434429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71"/>
          <p:cNvSpPr/>
          <p:nvPr/>
        </p:nvSpPr>
        <p:spPr>
          <a:xfrm rot="3591994">
            <a:off x="5642769" y="4128294"/>
            <a:ext cx="196850" cy="322262"/>
          </a:xfrm>
          <a:prstGeom prst="arc">
            <a:avLst>
              <a:gd name="adj1" fmla="val 11160540"/>
              <a:gd name="adj2" fmla="val 21434429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71"/>
          <p:cNvSpPr txBox="1"/>
          <p:nvPr/>
        </p:nvSpPr>
        <p:spPr>
          <a:xfrm rot="3989155">
            <a:off x="4810126" y="3292475"/>
            <a:ext cx="8382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71"/>
          <p:cNvSpPr txBox="1"/>
          <p:nvPr/>
        </p:nvSpPr>
        <p:spPr>
          <a:xfrm rot="3989155">
            <a:off x="5218907" y="4217193"/>
            <a:ext cx="838200" cy="277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71"/>
          <p:cNvSpPr txBox="1"/>
          <p:nvPr/>
        </p:nvSpPr>
        <p:spPr>
          <a:xfrm rot="3852145">
            <a:off x="4411663" y="2333625"/>
            <a:ext cx="107950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C-155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S- 4 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71"/>
          <p:cNvSpPr/>
          <p:nvPr/>
        </p:nvSpPr>
        <p:spPr>
          <a:xfrm>
            <a:off x="5757863" y="4238625"/>
            <a:ext cx="46037" cy="46038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71"/>
          <p:cNvSpPr/>
          <p:nvPr/>
        </p:nvSpPr>
        <p:spPr>
          <a:xfrm>
            <a:off x="5332413" y="3344863"/>
            <a:ext cx="46037" cy="46037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4" name="Google Shape;804;p72"/>
          <p:cNvGraphicFramePr/>
          <p:nvPr/>
        </p:nvGraphicFramePr>
        <p:xfrm>
          <a:off x="1295400" y="1663700"/>
          <a:ext cx="6781800" cy="33972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3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Date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Depth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Time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0900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300yds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154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1200yds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V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VR</a:t>
                      </a: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0903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81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0906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294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 yds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0909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300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053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257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05" name="Google Shape;805;p72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Practice on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Chartlet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Plot 4</a:t>
            </a:r>
            <a:r>
              <a:rPr lang="en-US" sz="32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Fix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6A318F-CEB1-4A93-B9E3-E300885C0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539" y="5208909"/>
            <a:ext cx="4352921" cy="14204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Google Shape;81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25" y="1568436"/>
            <a:ext cx="8707593" cy="521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73"/>
          <p:cNvSpPr/>
          <p:nvPr/>
        </p:nvSpPr>
        <p:spPr>
          <a:xfrm>
            <a:off x="4652963" y="2070100"/>
            <a:ext cx="304800" cy="228600"/>
          </a:xfrm>
          <a:prstGeom prst="triangle">
            <a:avLst>
              <a:gd name="adj" fmla="val 5000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73"/>
          <p:cNvSpPr/>
          <p:nvPr/>
        </p:nvSpPr>
        <p:spPr>
          <a:xfrm>
            <a:off x="4786313" y="2184400"/>
            <a:ext cx="76200" cy="46038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73"/>
          <p:cNvSpPr txBox="1"/>
          <p:nvPr/>
        </p:nvSpPr>
        <p:spPr>
          <a:xfrm>
            <a:off x="4481513" y="1752600"/>
            <a:ext cx="8382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0906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4" name="Google Shape;814;p73"/>
          <p:cNvCxnSpPr/>
          <p:nvPr/>
        </p:nvCxnSpPr>
        <p:spPr>
          <a:xfrm>
            <a:off x="4795838" y="2230438"/>
            <a:ext cx="2171700" cy="467677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5" name="Google Shape;815;p73"/>
          <p:cNvSpPr/>
          <p:nvPr/>
        </p:nvSpPr>
        <p:spPr>
          <a:xfrm rot="3591994">
            <a:off x="5221288" y="3219450"/>
            <a:ext cx="196850" cy="320675"/>
          </a:xfrm>
          <a:prstGeom prst="arc">
            <a:avLst>
              <a:gd name="adj1" fmla="val 11160540"/>
              <a:gd name="adj2" fmla="val 21434429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73"/>
          <p:cNvSpPr/>
          <p:nvPr/>
        </p:nvSpPr>
        <p:spPr>
          <a:xfrm rot="3591994">
            <a:off x="5642769" y="4128294"/>
            <a:ext cx="196850" cy="322262"/>
          </a:xfrm>
          <a:prstGeom prst="arc">
            <a:avLst>
              <a:gd name="adj1" fmla="val 11160540"/>
              <a:gd name="adj2" fmla="val 21434429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73"/>
          <p:cNvSpPr txBox="1"/>
          <p:nvPr/>
        </p:nvSpPr>
        <p:spPr>
          <a:xfrm rot="3989155">
            <a:off x="4810126" y="3292475"/>
            <a:ext cx="8382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73"/>
          <p:cNvSpPr txBox="1"/>
          <p:nvPr/>
        </p:nvSpPr>
        <p:spPr>
          <a:xfrm rot="3989155">
            <a:off x="5218907" y="4217193"/>
            <a:ext cx="838200" cy="277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73"/>
          <p:cNvSpPr txBox="1"/>
          <p:nvPr/>
        </p:nvSpPr>
        <p:spPr>
          <a:xfrm rot="3852145">
            <a:off x="4403726" y="2308225"/>
            <a:ext cx="107950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C-155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S-4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73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Practice on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Chartlet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 4</a:t>
            </a:r>
            <a:r>
              <a:rPr lang="en-US" sz="32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Fix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21" name="Google Shape;821;p73"/>
          <p:cNvSpPr/>
          <p:nvPr/>
        </p:nvSpPr>
        <p:spPr>
          <a:xfrm>
            <a:off x="5748338" y="3087688"/>
            <a:ext cx="36512" cy="63500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73"/>
          <p:cNvSpPr/>
          <p:nvPr/>
        </p:nvSpPr>
        <p:spPr>
          <a:xfrm>
            <a:off x="5668963" y="3017838"/>
            <a:ext cx="203200" cy="193675"/>
          </a:xfrm>
          <a:prstGeom prst="ellipse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73"/>
          <p:cNvSpPr txBox="1"/>
          <p:nvPr/>
        </p:nvSpPr>
        <p:spPr>
          <a:xfrm>
            <a:off x="5354638" y="2752725"/>
            <a:ext cx="83820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73"/>
          <p:cNvSpPr txBox="1"/>
          <p:nvPr/>
        </p:nvSpPr>
        <p:spPr>
          <a:xfrm>
            <a:off x="255588" y="4662488"/>
            <a:ext cx="2376487" cy="636587"/>
          </a:xfrm>
          <a:prstGeom prst="rect">
            <a:avLst/>
          </a:prstGeom>
          <a:solidFill>
            <a:srgbClr val="93B3D7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Ordered Course: 155T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Ordered Speed: 4kts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5" name="Google Shape;825;p73"/>
          <p:cNvCxnSpPr/>
          <p:nvPr/>
        </p:nvCxnSpPr>
        <p:spPr>
          <a:xfrm>
            <a:off x="5773738" y="3122613"/>
            <a:ext cx="2171700" cy="467677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6" name="Google Shape;826;p73"/>
          <p:cNvSpPr/>
          <p:nvPr/>
        </p:nvSpPr>
        <p:spPr>
          <a:xfrm rot="3591994">
            <a:off x="6145213" y="3981450"/>
            <a:ext cx="196850" cy="320675"/>
          </a:xfrm>
          <a:prstGeom prst="arc">
            <a:avLst>
              <a:gd name="adj1" fmla="val 11160540"/>
              <a:gd name="adj2" fmla="val 21434429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73"/>
          <p:cNvSpPr/>
          <p:nvPr/>
        </p:nvSpPr>
        <p:spPr>
          <a:xfrm rot="3591994">
            <a:off x="6601619" y="4971257"/>
            <a:ext cx="196850" cy="322262"/>
          </a:xfrm>
          <a:prstGeom prst="arc">
            <a:avLst>
              <a:gd name="adj1" fmla="val 11160540"/>
              <a:gd name="adj2" fmla="val 21434429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73"/>
          <p:cNvSpPr txBox="1"/>
          <p:nvPr/>
        </p:nvSpPr>
        <p:spPr>
          <a:xfrm rot="3989155">
            <a:off x="5778501" y="4235450"/>
            <a:ext cx="8382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73"/>
          <p:cNvSpPr txBox="1"/>
          <p:nvPr/>
        </p:nvSpPr>
        <p:spPr>
          <a:xfrm rot="3989155">
            <a:off x="6187282" y="5160168"/>
            <a:ext cx="838200" cy="277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0915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73"/>
          <p:cNvSpPr txBox="1"/>
          <p:nvPr/>
        </p:nvSpPr>
        <p:spPr>
          <a:xfrm rot="3852145">
            <a:off x="5440363" y="3433762"/>
            <a:ext cx="107950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C-155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S-4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73"/>
          <p:cNvSpPr/>
          <p:nvPr/>
        </p:nvSpPr>
        <p:spPr>
          <a:xfrm>
            <a:off x="6707188" y="5100638"/>
            <a:ext cx="46037" cy="46037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73"/>
          <p:cNvSpPr/>
          <p:nvPr/>
        </p:nvSpPr>
        <p:spPr>
          <a:xfrm>
            <a:off x="6240463" y="4097338"/>
            <a:ext cx="46037" cy="46037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73"/>
          <p:cNvSpPr/>
          <p:nvPr/>
        </p:nvSpPr>
        <p:spPr>
          <a:xfrm>
            <a:off x="5757863" y="4238625"/>
            <a:ext cx="46037" cy="46038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73"/>
          <p:cNvSpPr/>
          <p:nvPr/>
        </p:nvSpPr>
        <p:spPr>
          <a:xfrm>
            <a:off x="5332413" y="3344863"/>
            <a:ext cx="46037" cy="46037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" name="Google Shape;83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25" y="1568436"/>
            <a:ext cx="8707593" cy="521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74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Practice on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Chartlet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Calculate Set and Drift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41" name="Google Shape;841;p74"/>
          <p:cNvSpPr txBox="1"/>
          <p:nvPr/>
        </p:nvSpPr>
        <p:spPr>
          <a:xfrm>
            <a:off x="506413" y="2781300"/>
            <a:ext cx="2160587" cy="1295400"/>
          </a:xfrm>
          <a:prstGeom prst="rect">
            <a:avLst/>
          </a:prstGeom>
          <a:solidFill>
            <a:srgbClr val="93B3D7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Set: 087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Drift: </a:t>
            </a:r>
            <a:r>
              <a:rPr lang="en-US" sz="3200" b="0" dirty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2" name="Google Shape;842;p74"/>
          <p:cNvCxnSpPr/>
          <p:nvPr/>
        </p:nvCxnSpPr>
        <p:spPr>
          <a:xfrm rot="10800000" flipH="1">
            <a:off x="5334000" y="3146425"/>
            <a:ext cx="384175" cy="211138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43" name="Google Shape;843;p74"/>
          <p:cNvSpPr/>
          <p:nvPr/>
        </p:nvSpPr>
        <p:spPr>
          <a:xfrm>
            <a:off x="4652963" y="2070100"/>
            <a:ext cx="304800" cy="228600"/>
          </a:xfrm>
          <a:prstGeom prst="triangle">
            <a:avLst>
              <a:gd name="adj" fmla="val 5000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74"/>
          <p:cNvSpPr/>
          <p:nvPr/>
        </p:nvSpPr>
        <p:spPr>
          <a:xfrm>
            <a:off x="4786313" y="2184400"/>
            <a:ext cx="76200" cy="46038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45" name="Google Shape;845;p74"/>
          <p:cNvCxnSpPr/>
          <p:nvPr/>
        </p:nvCxnSpPr>
        <p:spPr>
          <a:xfrm>
            <a:off x="4795838" y="2230438"/>
            <a:ext cx="2171700" cy="467677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6" name="Google Shape;846;p74"/>
          <p:cNvSpPr/>
          <p:nvPr/>
        </p:nvSpPr>
        <p:spPr>
          <a:xfrm rot="3591994">
            <a:off x="5221288" y="3219450"/>
            <a:ext cx="196850" cy="320675"/>
          </a:xfrm>
          <a:prstGeom prst="arc">
            <a:avLst>
              <a:gd name="adj1" fmla="val 11160540"/>
              <a:gd name="adj2" fmla="val 21434429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74"/>
          <p:cNvSpPr/>
          <p:nvPr/>
        </p:nvSpPr>
        <p:spPr>
          <a:xfrm rot="3591994">
            <a:off x="5642769" y="4128294"/>
            <a:ext cx="196850" cy="322262"/>
          </a:xfrm>
          <a:prstGeom prst="arc">
            <a:avLst>
              <a:gd name="adj1" fmla="val 11160540"/>
              <a:gd name="adj2" fmla="val 21434429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74"/>
          <p:cNvSpPr txBox="1"/>
          <p:nvPr/>
        </p:nvSpPr>
        <p:spPr>
          <a:xfrm rot="3989155">
            <a:off x="4810126" y="3292475"/>
            <a:ext cx="8382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74"/>
          <p:cNvSpPr txBox="1"/>
          <p:nvPr/>
        </p:nvSpPr>
        <p:spPr>
          <a:xfrm rot="3989155">
            <a:off x="5218907" y="4217193"/>
            <a:ext cx="838200" cy="277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74"/>
          <p:cNvSpPr/>
          <p:nvPr/>
        </p:nvSpPr>
        <p:spPr>
          <a:xfrm>
            <a:off x="5748338" y="3087688"/>
            <a:ext cx="36512" cy="63500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74"/>
          <p:cNvSpPr/>
          <p:nvPr/>
        </p:nvSpPr>
        <p:spPr>
          <a:xfrm>
            <a:off x="5668963" y="3017838"/>
            <a:ext cx="203200" cy="193675"/>
          </a:xfrm>
          <a:prstGeom prst="ellipse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74"/>
          <p:cNvSpPr txBox="1"/>
          <p:nvPr/>
        </p:nvSpPr>
        <p:spPr>
          <a:xfrm>
            <a:off x="5354638" y="2752725"/>
            <a:ext cx="83820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3" name="Google Shape;853;p74"/>
          <p:cNvCxnSpPr/>
          <p:nvPr/>
        </p:nvCxnSpPr>
        <p:spPr>
          <a:xfrm>
            <a:off x="5773738" y="3122613"/>
            <a:ext cx="2171700" cy="467677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4" name="Google Shape;854;p74"/>
          <p:cNvSpPr/>
          <p:nvPr/>
        </p:nvSpPr>
        <p:spPr>
          <a:xfrm rot="3591994">
            <a:off x="6145213" y="3981450"/>
            <a:ext cx="196850" cy="320675"/>
          </a:xfrm>
          <a:prstGeom prst="arc">
            <a:avLst>
              <a:gd name="adj1" fmla="val 11160540"/>
              <a:gd name="adj2" fmla="val 21434429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74"/>
          <p:cNvSpPr/>
          <p:nvPr/>
        </p:nvSpPr>
        <p:spPr>
          <a:xfrm rot="3591994">
            <a:off x="6601619" y="4971257"/>
            <a:ext cx="196850" cy="322262"/>
          </a:xfrm>
          <a:prstGeom prst="arc">
            <a:avLst>
              <a:gd name="adj1" fmla="val 11160540"/>
              <a:gd name="adj2" fmla="val 21434429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74"/>
          <p:cNvSpPr txBox="1"/>
          <p:nvPr/>
        </p:nvSpPr>
        <p:spPr>
          <a:xfrm rot="3989155">
            <a:off x="5778501" y="4235450"/>
            <a:ext cx="8382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74"/>
          <p:cNvSpPr txBox="1"/>
          <p:nvPr/>
        </p:nvSpPr>
        <p:spPr>
          <a:xfrm rot="3989155">
            <a:off x="6187282" y="5160168"/>
            <a:ext cx="838200" cy="277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0915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74"/>
          <p:cNvSpPr txBox="1"/>
          <p:nvPr/>
        </p:nvSpPr>
        <p:spPr>
          <a:xfrm rot="3852145">
            <a:off x="5440363" y="3433762"/>
            <a:ext cx="107950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C-155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S-4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74"/>
          <p:cNvSpPr/>
          <p:nvPr/>
        </p:nvSpPr>
        <p:spPr>
          <a:xfrm>
            <a:off x="6707188" y="5100638"/>
            <a:ext cx="46037" cy="46037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74"/>
          <p:cNvSpPr/>
          <p:nvPr/>
        </p:nvSpPr>
        <p:spPr>
          <a:xfrm>
            <a:off x="6240463" y="4097338"/>
            <a:ext cx="46037" cy="46037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74"/>
          <p:cNvSpPr/>
          <p:nvPr/>
        </p:nvSpPr>
        <p:spPr>
          <a:xfrm>
            <a:off x="5757863" y="4238625"/>
            <a:ext cx="46037" cy="46038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74"/>
          <p:cNvSpPr/>
          <p:nvPr/>
        </p:nvSpPr>
        <p:spPr>
          <a:xfrm>
            <a:off x="5332413" y="3344863"/>
            <a:ext cx="46037" cy="46037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74"/>
          <p:cNvSpPr txBox="1"/>
          <p:nvPr/>
        </p:nvSpPr>
        <p:spPr>
          <a:xfrm rot="3852145">
            <a:off x="4403726" y="2308225"/>
            <a:ext cx="107950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C-155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-4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" name="Google Shape;86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25" y="1568436"/>
            <a:ext cx="8707593" cy="521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75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Practice on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Chartlet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Calculate CMG and SMG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0" name="Google Shape;870;p75"/>
          <p:cNvSpPr txBox="1"/>
          <p:nvPr/>
        </p:nvSpPr>
        <p:spPr>
          <a:xfrm>
            <a:off x="506413" y="2781300"/>
            <a:ext cx="2389187" cy="1295400"/>
          </a:xfrm>
          <a:prstGeom prst="rect">
            <a:avLst/>
          </a:prstGeom>
          <a:solidFill>
            <a:srgbClr val="93B3D7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CMG: 136T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SMG: </a:t>
            </a: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-US"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kts</a:t>
            </a:r>
            <a:endParaRPr sz="3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71" name="Google Shape;871;p75"/>
          <p:cNvCxnSpPr>
            <a:endCxn id="872" idx="2"/>
          </p:cNvCxnSpPr>
          <p:nvPr/>
        </p:nvCxnSpPr>
        <p:spPr>
          <a:xfrm>
            <a:off x="4843438" y="2200413"/>
            <a:ext cx="930300" cy="922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73" name="Google Shape;873;p75"/>
          <p:cNvSpPr/>
          <p:nvPr/>
        </p:nvSpPr>
        <p:spPr>
          <a:xfrm>
            <a:off x="4652963" y="2070100"/>
            <a:ext cx="304800" cy="228600"/>
          </a:xfrm>
          <a:prstGeom prst="triangle">
            <a:avLst>
              <a:gd name="adj" fmla="val 5000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75"/>
          <p:cNvSpPr/>
          <p:nvPr/>
        </p:nvSpPr>
        <p:spPr>
          <a:xfrm>
            <a:off x="4786313" y="2184400"/>
            <a:ext cx="76200" cy="46038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75" name="Google Shape;875;p75"/>
          <p:cNvCxnSpPr/>
          <p:nvPr/>
        </p:nvCxnSpPr>
        <p:spPr>
          <a:xfrm>
            <a:off x="4795838" y="2230438"/>
            <a:ext cx="2171700" cy="467677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6" name="Google Shape;876;p75"/>
          <p:cNvSpPr/>
          <p:nvPr/>
        </p:nvSpPr>
        <p:spPr>
          <a:xfrm rot="3591994">
            <a:off x="5221288" y="3219450"/>
            <a:ext cx="196850" cy="320675"/>
          </a:xfrm>
          <a:prstGeom prst="arc">
            <a:avLst>
              <a:gd name="adj1" fmla="val 11160540"/>
              <a:gd name="adj2" fmla="val 21434429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75"/>
          <p:cNvSpPr/>
          <p:nvPr/>
        </p:nvSpPr>
        <p:spPr>
          <a:xfrm rot="3591994">
            <a:off x="5642769" y="4128294"/>
            <a:ext cx="196850" cy="322262"/>
          </a:xfrm>
          <a:prstGeom prst="arc">
            <a:avLst>
              <a:gd name="adj1" fmla="val 11160540"/>
              <a:gd name="adj2" fmla="val 21434429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75"/>
          <p:cNvSpPr txBox="1"/>
          <p:nvPr/>
        </p:nvSpPr>
        <p:spPr>
          <a:xfrm rot="3989155">
            <a:off x="4810126" y="3292475"/>
            <a:ext cx="8382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75"/>
          <p:cNvSpPr txBox="1"/>
          <p:nvPr/>
        </p:nvSpPr>
        <p:spPr>
          <a:xfrm rot="3989155">
            <a:off x="5218907" y="4217193"/>
            <a:ext cx="838200" cy="277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75"/>
          <p:cNvSpPr/>
          <p:nvPr/>
        </p:nvSpPr>
        <p:spPr>
          <a:xfrm>
            <a:off x="5748338" y="3087688"/>
            <a:ext cx="36512" cy="63500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75"/>
          <p:cNvSpPr/>
          <p:nvPr/>
        </p:nvSpPr>
        <p:spPr>
          <a:xfrm>
            <a:off x="5668963" y="3017838"/>
            <a:ext cx="203200" cy="193675"/>
          </a:xfrm>
          <a:prstGeom prst="ellipse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75"/>
          <p:cNvSpPr txBox="1"/>
          <p:nvPr/>
        </p:nvSpPr>
        <p:spPr>
          <a:xfrm>
            <a:off x="5354638" y="2752725"/>
            <a:ext cx="83820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2" name="Google Shape;882;p75"/>
          <p:cNvCxnSpPr/>
          <p:nvPr/>
        </p:nvCxnSpPr>
        <p:spPr>
          <a:xfrm>
            <a:off x="5773738" y="3122613"/>
            <a:ext cx="2171700" cy="467677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3" name="Google Shape;883;p75"/>
          <p:cNvSpPr/>
          <p:nvPr/>
        </p:nvSpPr>
        <p:spPr>
          <a:xfrm rot="3591994">
            <a:off x="6145213" y="3981450"/>
            <a:ext cx="196850" cy="320675"/>
          </a:xfrm>
          <a:prstGeom prst="arc">
            <a:avLst>
              <a:gd name="adj1" fmla="val 11160540"/>
              <a:gd name="adj2" fmla="val 21434429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75"/>
          <p:cNvSpPr/>
          <p:nvPr/>
        </p:nvSpPr>
        <p:spPr>
          <a:xfrm rot="3591994">
            <a:off x="6601619" y="4971257"/>
            <a:ext cx="196850" cy="322262"/>
          </a:xfrm>
          <a:prstGeom prst="arc">
            <a:avLst>
              <a:gd name="adj1" fmla="val 11160540"/>
              <a:gd name="adj2" fmla="val 21434429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75"/>
          <p:cNvSpPr txBox="1"/>
          <p:nvPr/>
        </p:nvSpPr>
        <p:spPr>
          <a:xfrm rot="3989155">
            <a:off x="5778501" y="4235450"/>
            <a:ext cx="8382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75"/>
          <p:cNvSpPr txBox="1"/>
          <p:nvPr/>
        </p:nvSpPr>
        <p:spPr>
          <a:xfrm rot="3989155">
            <a:off x="6187282" y="5160168"/>
            <a:ext cx="838200" cy="277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0915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75"/>
          <p:cNvSpPr txBox="1"/>
          <p:nvPr/>
        </p:nvSpPr>
        <p:spPr>
          <a:xfrm rot="3852145">
            <a:off x="5483226" y="3433762"/>
            <a:ext cx="107950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C-155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S-4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75"/>
          <p:cNvSpPr/>
          <p:nvPr/>
        </p:nvSpPr>
        <p:spPr>
          <a:xfrm>
            <a:off x="6707188" y="5100638"/>
            <a:ext cx="46037" cy="46037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75"/>
          <p:cNvSpPr/>
          <p:nvPr/>
        </p:nvSpPr>
        <p:spPr>
          <a:xfrm>
            <a:off x="6240463" y="4097338"/>
            <a:ext cx="46037" cy="46037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75"/>
          <p:cNvSpPr/>
          <p:nvPr/>
        </p:nvSpPr>
        <p:spPr>
          <a:xfrm>
            <a:off x="5757863" y="4238625"/>
            <a:ext cx="46037" cy="46038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75"/>
          <p:cNvSpPr/>
          <p:nvPr/>
        </p:nvSpPr>
        <p:spPr>
          <a:xfrm>
            <a:off x="5332413" y="3344863"/>
            <a:ext cx="46037" cy="46037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p75"/>
          <p:cNvSpPr txBox="1"/>
          <p:nvPr/>
        </p:nvSpPr>
        <p:spPr>
          <a:xfrm rot="3852145">
            <a:off x="4452938" y="2476500"/>
            <a:ext cx="107950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- 155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- 4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7" name="Google Shape;89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25" y="1568436"/>
            <a:ext cx="8707593" cy="5211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8" name="Google Shape;898;p76"/>
          <p:cNvCxnSpPr>
            <a:endCxn id="899" idx="2"/>
          </p:cNvCxnSpPr>
          <p:nvPr/>
        </p:nvCxnSpPr>
        <p:spPr>
          <a:xfrm>
            <a:off x="4844938" y="2213013"/>
            <a:ext cx="928800" cy="909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00" name="Google Shape;900;p76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Practice on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Chartlet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Estimate your Position at 0912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01" name="Google Shape;901;p76"/>
          <p:cNvSpPr txBox="1"/>
          <p:nvPr/>
        </p:nvSpPr>
        <p:spPr>
          <a:xfrm>
            <a:off x="6245225" y="3694113"/>
            <a:ext cx="83820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76"/>
          <p:cNvSpPr/>
          <p:nvPr/>
        </p:nvSpPr>
        <p:spPr>
          <a:xfrm>
            <a:off x="6559550" y="3992563"/>
            <a:ext cx="222250" cy="290512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3" name="Google Shape;903;p76"/>
          <p:cNvCxnSpPr/>
          <p:nvPr/>
        </p:nvCxnSpPr>
        <p:spPr>
          <a:xfrm>
            <a:off x="5783263" y="3138488"/>
            <a:ext cx="915987" cy="1006475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904" name="Google Shape;904;p76"/>
          <p:cNvSpPr/>
          <p:nvPr/>
        </p:nvSpPr>
        <p:spPr>
          <a:xfrm>
            <a:off x="4652963" y="2070100"/>
            <a:ext cx="304800" cy="228600"/>
          </a:xfrm>
          <a:prstGeom prst="triangle">
            <a:avLst>
              <a:gd name="adj" fmla="val 5000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76"/>
          <p:cNvSpPr/>
          <p:nvPr/>
        </p:nvSpPr>
        <p:spPr>
          <a:xfrm>
            <a:off x="4786313" y="2184400"/>
            <a:ext cx="76200" cy="46038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6" name="Google Shape;906;p76"/>
          <p:cNvCxnSpPr/>
          <p:nvPr/>
        </p:nvCxnSpPr>
        <p:spPr>
          <a:xfrm>
            <a:off x="4795838" y="2230438"/>
            <a:ext cx="2171700" cy="467677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7" name="Google Shape;907;p76"/>
          <p:cNvSpPr/>
          <p:nvPr/>
        </p:nvSpPr>
        <p:spPr>
          <a:xfrm rot="3591994">
            <a:off x="5221288" y="3219450"/>
            <a:ext cx="196850" cy="320675"/>
          </a:xfrm>
          <a:prstGeom prst="arc">
            <a:avLst>
              <a:gd name="adj1" fmla="val 11160540"/>
              <a:gd name="adj2" fmla="val 21434429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76"/>
          <p:cNvSpPr/>
          <p:nvPr/>
        </p:nvSpPr>
        <p:spPr>
          <a:xfrm rot="3591994">
            <a:off x="5642769" y="4128294"/>
            <a:ext cx="196850" cy="322262"/>
          </a:xfrm>
          <a:prstGeom prst="arc">
            <a:avLst>
              <a:gd name="adj1" fmla="val 11160540"/>
              <a:gd name="adj2" fmla="val 21434429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76"/>
          <p:cNvSpPr txBox="1"/>
          <p:nvPr/>
        </p:nvSpPr>
        <p:spPr>
          <a:xfrm rot="3989155">
            <a:off x="4810126" y="3292475"/>
            <a:ext cx="8382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76"/>
          <p:cNvSpPr txBox="1"/>
          <p:nvPr/>
        </p:nvSpPr>
        <p:spPr>
          <a:xfrm rot="3989155">
            <a:off x="5218907" y="4217193"/>
            <a:ext cx="838200" cy="277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76"/>
          <p:cNvSpPr/>
          <p:nvPr/>
        </p:nvSpPr>
        <p:spPr>
          <a:xfrm>
            <a:off x="5748338" y="3087688"/>
            <a:ext cx="36512" cy="63500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76"/>
          <p:cNvSpPr/>
          <p:nvPr/>
        </p:nvSpPr>
        <p:spPr>
          <a:xfrm>
            <a:off x="5668963" y="3017838"/>
            <a:ext cx="203200" cy="193675"/>
          </a:xfrm>
          <a:prstGeom prst="ellipse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76"/>
          <p:cNvSpPr txBox="1"/>
          <p:nvPr/>
        </p:nvSpPr>
        <p:spPr>
          <a:xfrm>
            <a:off x="5354638" y="2752725"/>
            <a:ext cx="83820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3" name="Google Shape;913;p76"/>
          <p:cNvCxnSpPr/>
          <p:nvPr/>
        </p:nvCxnSpPr>
        <p:spPr>
          <a:xfrm>
            <a:off x="5773738" y="3122613"/>
            <a:ext cx="2171700" cy="467677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4" name="Google Shape;914;p76"/>
          <p:cNvSpPr/>
          <p:nvPr/>
        </p:nvSpPr>
        <p:spPr>
          <a:xfrm rot="3591994">
            <a:off x="6145213" y="3981450"/>
            <a:ext cx="196850" cy="320675"/>
          </a:xfrm>
          <a:prstGeom prst="arc">
            <a:avLst>
              <a:gd name="adj1" fmla="val 11160540"/>
              <a:gd name="adj2" fmla="val 21434429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p76"/>
          <p:cNvSpPr/>
          <p:nvPr/>
        </p:nvSpPr>
        <p:spPr>
          <a:xfrm rot="3591994">
            <a:off x="6601619" y="4971257"/>
            <a:ext cx="196850" cy="322262"/>
          </a:xfrm>
          <a:prstGeom prst="arc">
            <a:avLst>
              <a:gd name="adj1" fmla="val 11160540"/>
              <a:gd name="adj2" fmla="val 21434429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76"/>
          <p:cNvSpPr txBox="1"/>
          <p:nvPr/>
        </p:nvSpPr>
        <p:spPr>
          <a:xfrm rot="3989155">
            <a:off x="5778501" y="4235450"/>
            <a:ext cx="8382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76"/>
          <p:cNvSpPr txBox="1"/>
          <p:nvPr/>
        </p:nvSpPr>
        <p:spPr>
          <a:xfrm rot="3989155">
            <a:off x="6187282" y="5160168"/>
            <a:ext cx="838200" cy="277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0915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76"/>
          <p:cNvSpPr/>
          <p:nvPr/>
        </p:nvSpPr>
        <p:spPr>
          <a:xfrm>
            <a:off x="6640513" y="4119563"/>
            <a:ext cx="46037" cy="46037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9" name="Google Shape;919;p76"/>
          <p:cNvSpPr/>
          <p:nvPr/>
        </p:nvSpPr>
        <p:spPr>
          <a:xfrm>
            <a:off x="6707188" y="5100638"/>
            <a:ext cx="46037" cy="46037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0" name="Google Shape;920;p76"/>
          <p:cNvSpPr/>
          <p:nvPr/>
        </p:nvSpPr>
        <p:spPr>
          <a:xfrm>
            <a:off x="6240463" y="4097338"/>
            <a:ext cx="46037" cy="46037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76"/>
          <p:cNvSpPr/>
          <p:nvPr/>
        </p:nvSpPr>
        <p:spPr>
          <a:xfrm>
            <a:off x="5757863" y="4238625"/>
            <a:ext cx="46037" cy="46038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76"/>
          <p:cNvSpPr/>
          <p:nvPr/>
        </p:nvSpPr>
        <p:spPr>
          <a:xfrm>
            <a:off x="5332413" y="3344863"/>
            <a:ext cx="46037" cy="46037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76"/>
          <p:cNvSpPr txBox="1"/>
          <p:nvPr/>
        </p:nvSpPr>
        <p:spPr>
          <a:xfrm rot="3852145">
            <a:off x="5483226" y="3433762"/>
            <a:ext cx="107950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C-155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S-4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76"/>
          <p:cNvSpPr txBox="1"/>
          <p:nvPr/>
        </p:nvSpPr>
        <p:spPr>
          <a:xfrm rot="3852145">
            <a:off x="4452938" y="2476500"/>
            <a:ext cx="107950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- 155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- 4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6" name="Google Shape;1346;p1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713" y="1701800"/>
            <a:ext cx="9117012" cy="5095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7" name="Google Shape;1347;p182"/>
          <p:cNvCxnSpPr>
            <a:endCxn id="1348" idx="2"/>
          </p:cNvCxnSpPr>
          <p:nvPr/>
        </p:nvCxnSpPr>
        <p:spPr>
          <a:xfrm>
            <a:off x="4844938" y="2213013"/>
            <a:ext cx="928800" cy="909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49" name="Google Shape;1349;p182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should you do?</a:t>
            </a:r>
            <a:endParaRPr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0" name="Google Shape;1350;p182"/>
          <p:cNvSpPr txBox="1"/>
          <p:nvPr/>
        </p:nvSpPr>
        <p:spPr>
          <a:xfrm>
            <a:off x="6245225" y="3694113"/>
            <a:ext cx="83820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182"/>
          <p:cNvSpPr/>
          <p:nvPr/>
        </p:nvSpPr>
        <p:spPr>
          <a:xfrm>
            <a:off x="6559550" y="3992563"/>
            <a:ext cx="222250" cy="290512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52" name="Google Shape;1352;p182"/>
          <p:cNvCxnSpPr/>
          <p:nvPr/>
        </p:nvCxnSpPr>
        <p:spPr>
          <a:xfrm>
            <a:off x="5783263" y="3138488"/>
            <a:ext cx="915987" cy="1006475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1353" name="Google Shape;1353;p182"/>
          <p:cNvSpPr/>
          <p:nvPr/>
        </p:nvSpPr>
        <p:spPr>
          <a:xfrm>
            <a:off x="4652963" y="2070100"/>
            <a:ext cx="304800" cy="228600"/>
          </a:xfrm>
          <a:prstGeom prst="triangle">
            <a:avLst>
              <a:gd name="adj" fmla="val 5000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4" name="Google Shape;1354;p182"/>
          <p:cNvSpPr/>
          <p:nvPr/>
        </p:nvSpPr>
        <p:spPr>
          <a:xfrm>
            <a:off x="4786313" y="2184400"/>
            <a:ext cx="76200" cy="46038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55" name="Google Shape;1355;p182"/>
          <p:cNvCxnSpPr/>
          <p:nvPr/>
        </p:nvCxnSpPr>
        <p:spPr>
          <a:xfrm>
            <a:off x="4795838" y="2230438"/>
            <a:ext cx="2171700" cy="467677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56" name="Google Shape;1356;p182"/>
          <p:cNvSpPr/>
          <p:nvPr/>
        </p:nvSpPr>
        <p:spPr>
          <a:xfrm rot="3591994">
            <a:off x="5221288" y="3219450"/>
            <a:ext cx="196850" cy="320675"/>
          </a:xfrm>
          <a:prstGeom prst="arc">
            <a:avLst>
              <a:gd name="adj1" fmla="val 11160540"/>
              <a:gd name="adj2" fmla="val 21434429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7" name="Google Shape;1357;p182"/>
          <p:cNvSpPr/>
          <p:nvPr/>
        </p:nvSpPr>
        <p:spPr>
          <a:xfrm rot="3591994">
            <a:off x="5642769" y="4128294"/>
            <a:ext cx="196850" cy="322262"/>
          </a:xfrm>
          <a:prstGeom prst="arc">
            <a:avLst>
              <a:gd name="adj1" fmla="val 11160540"/>
              <a:gd name="adj2" fmla="val 21434429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8" name="Google Shape;1358;p182"/>
          <p:cNvSpPr txBox="1"/>
          <p:nvPr/>
        </p:nvSpPr>
        <p:spPr>
          <a:xfrm rot="3989155">
            <a:off x="4810126" y="3292475"/>
            <a:ext cx="8382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182"/>
          <p:cNvSpPr txBox="1"/>
          <p:nvPr/>
        </p:nvSpPr>
        <p:spPr>
          <a:xfrm rot="3989155">
            <a:off x="5218907" y="4217193"/>
            <a:ext cx="838200" cy="277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182"/>
          <p:cNvSpPr/>
          <p:nvPr/>
        </p:nvSpPr>
        <p:spPr>
          <a:xfrm>
            <a:off x="5748338" y="3087688"/>
            <a:ext cx="36512" cy="63500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1" name="Google Shape;1361;p182"/>
          <p:cNvSpPr/>
          <p:nvPr/>
        </p:nvSpPr>
        <p:spPr>
          <a:xfrm>
            <a:off x="5668963" y="3017838"/>
            <a:ext cx="203200" cy="193675"/>
          </a:xfrm>
          <a:prstGeom prst="ellipse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8" name="Google Shape;1348;p182"/>
          <p:cNvSpPr txBox="1"/>
          <p:nvPr/>
        </p:nvSpPr>
        <p:spPr>
          <a:xfrm>
            <a:off x="5354638" y="2752725"/>
            <a:ext cx="83820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62" name="Google Shape;1362;p182"/>
          <p:cNvCxnSpPr/>
          <p:nvPr/>
        </p:nvCxnSpPr>
        <p:spPr>
          <a:xfrm>
            <a:off x="5773738" y="3122613"/>
            <a:ext cx="2171700" cy="467677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63" name="Google Shape;1363;p182"/>
          <p:cNvSpPr/>
          <p:nvPr/>
        </p:nvSpPr>
        <p:spPr>
          <a:xfrm rot="3591994">
            <a:off x="6145213" y="3981450"/>
            <a:ext cx="196850" cy="320675"/>
          </a:xfrm>
          <a:prstGeom prst="arc">
            <a:avLst>
              <a:gd name="adj1" fmla="val 11160540"/>
              <a:gd name="adj2" fmla="val 21434429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4" name="Google Shape;1364;p182"/>
          <p:cNvSpPr/>
          <p:nvPr/>
        </p:nvSpPr>
        <p:spPr>
          <a:xfrm rot="3591994">
            <a:off x="6601619" y="4971257"/>
            <a:ext cx="196850" cy="322262"/>
          </a:xfrm>
          <a:prstGeom prst="arc">
            <a:avLst>
              <a:gd name="adj1" fmla="val 11160540"/>
              <a:gd name="adj2" fmla="val 21434429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5" name="Google Shape;1365;p182"/>
          <p:cNvSpPr txBox="1"/>
          <p:nvPr/>
        </p:nvSpPr>
        <p:spPr>
          <a:xfrm rot="3989155">
            <a:off x="5778501" y="4235450"/>
            <a:ext cx="8382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6" name="Google Shape;1366;p182"/>
          <p:cNvSpPr txBox="1"/>
          <p:nvPr/>
        </p:nvSpPr>
        <p:spPr>
          <a:xfrm rot="3989155">
            <a:off x="6187282" y="5160168"/>
            <a:ext cx="838200" cy="277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0915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182"/>
          <p:cNvSpPr/>
          <p:nvPr/>
        </p:nvSpPr>
        <p:spPr>
          <a:xfrm>
            <a:off x="6640513" y="4119563"/>
            <a:ext cx="46037" cy="46037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8" name="Google Shape;1368;p182"/>
          <p:cNvSpPr/>
          <p:nvPr/>
        </p:nvSpPr>
        <p:spPr>
          <a:xfrm>
            <a:off x="6707188" y="5100638"/>
            <a:ext cx="46037" cy="46037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9" name="Google Shape;1369;p182"/>
          <p:cNvSpPr/>
          <p:nvPr/>
        </p:nvSpPr>
        <p:spPr>
          <a:xfrm>
            <a:off x="6240463" y="4097338"/>
            <a:ext cx="46037" cy="46037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0" name="Google Shape;1370;p182"/>
          <p:cNvSpPr/>
          <p:nvPr/>
        </p:nvSpPr>
        <p:spPr>
          <a:xfrm>
            <a:off x="5757863" y="4238625"/>
            <a:ext cx="46037" cy="46038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1" name="Google Shape;1371;p182"/>
          <p:cNvSpPr/>
          <p:nvPr/>
        </p:nvSpPr>
        <p:spPr>
          <a:xfrm>
            <a:off x="5332413" y="3344863"/>
            <a:ext cx="46037" cy="46037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2" name="Google Shape;1372;p182"/>
          <p:cNvSpPr txBox="1"/>
          <p:nvPr/>
        </p:nvSpPr>
        <p:spPr>
          <a:xfrm>
            <a:off x="93663" y="4740275"/>
            <a:ext cx="8915400" cy="40005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Current is deviating your ship from original track. What should you do?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182"/>
          <p:cNvSpPr txBox="1"/>
          <p:nvPr/>
        </p:nvSpPr>
        <p:spPr>
          <a:xfrm>
            <a:off x="304800" y="5200650"/>
            <a:ext cx="4805363" cy="40005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– Regain track → Correcting Course</a:t>
            </a:r>
            <a:endParaRPr/>
          </a:p>
        </p:txBody>
      </p:sp>
      <p:sp>
        <p:nvSpPr>
          <p:cNvPr id="1374" name="Google Shape;1374;p182"/>
          <p:cNvSpPr txBox="1"/>
          <p:nvPr/>
        </p:nvSpPr>
        <p:spPr>
          <a:xfrm>
            <a:off x="304800" y="5715000"/>
            <a:ext cx="8002588" cy="40005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– Make good the intended track → Compensating Course</a:t>
            </a:r>
            <a:endParaRPr/>
          </a:p>
        </p:txBody>
      </p:sp>
      <p:sp>
        <p:nvSpPr>
          <p:cNvPr id="1375" name="Google Shape;1375;p182"/>
          <p:cNvSpPr txBox="1"/>
          <p:nvPr/>
        </p:nvSpPr>
        <p:spPr>
          <a:xfrm>
            <a:off x="4481513" y="1752600"/>
            <a:ext cx="8382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0906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182"/>
          <p:cNvSpPr txBox="1"/>
          <p:nvPr/>
        </p:nvSpPr>
        <p:spPr>
          <a:xfrm rot="3852145">
            <a:off x="4440238" y="2373312"/>
            <a:ext cx="107950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- 155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- 4 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182"/>
          <p:cNvSpPr txBox="1"/>
          <p:nvPr/>
        </p:nvSpPr>
        <p:spPr>
          <a:xfrm rot="3852145">
            <a:off x="5476876" y="3433762"/>
            <a:ext cx="107950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- 155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S- 4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2" name="Google Shape;1382;p183"/>
          <p:cNvCxnSpPr/>
          <p:nvPr/>
        </p:nvCxnSpPr>
        <p:spPr>
          <a:xfrm>
            <a:off x="114300" y="3810000"/>
            <a:ext cx="8572500" cy="0"/>
          </a:xfrm>
          <a:prstGeom prst="straightConnector1">
            <a:avLst/>
          </a:prstGeom>
          <a:noFill/>
          <a:ln w="22225" cap="flat" cmpd="sng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3" name="Google Shape;1383;p183"/>
          <p:cNvCxnSpPr/>
          <p:nvPr/>
        </p:nvCxnSpPr>
        <p:spPr>
          <a:xfrm>
            <a:off x="674688" y="3810000"/>
            <a:ext cx="6019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84" name="Google Shape;1384;p183"/>
          <p:cNvGrpSpPr/>
          <p:nvPr/>
        </p:nvGrpSpPr>
        <p:grpSpPr>
          <a:xfrm>
            <a:off x="522288" y="3657600"/>
            <a:ext cx="304800" cy="304800"/>
            <a:chOff x="864" y="1680"/>
            <a:chExt cx="192" cy="192"/>
          </a:xfrm>
        </p:grpSpPr>
        <p:sp>
          <p:nvSpPr>
            <p:cNvPr id="1385" name="Google Shape;1385;p183"/>
            <p:cNvSpPr/>
            <p:nvPr/>
          </p:nvSpPr>
          <p:spPr>
            <a:xfrm>
              <a:off x="912" y="1728"/>
              <a:ext cx="96" cy="9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183"/>
            <p:cNvSpPr/>
            <p:nvPr/>
          </p:nvSpPr>
          <p:spPr>
            <a:xfrm>
              <a:off x="864" y="1680"/>
              <a:ext cx="192" cy="19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7" name="Google Shape;1387;p183"/>
          <p:cNvGrpSpPr/>
          <p:nvPr/>
        </p:nvGrpSpPr>
        <p:grpSpPr>
          <a:xfrm>
            <a:off x="2784475" y="5108575"/>
            <a:ext cx="304800" cy="304800"/>
            <a:chOff x="1488" y="2400"/>
            <a:chExt cx="192" cy="192"/>
          </a:xfrm>
        </p:grpSpPr>
        <p:sp>
          <p:nvSpPr>
            <p:cNvPr id="1388" name="Google Shape;1388;p183"/>
            <p:cNvSpPr/>
            <p:nvPr/>
          </p:nvSpPr>
          <p:spPr>
            <a:xfrm>
              <a:off x="1536" y="2448"/>
              <a:ext cx="96" cy="9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183"/>
            <p:cNvSpPr/>
            <p:nvPr/>
          </p:nvSpPr>
          <p:spPr>
            <a:xfrm>
              <a:off x="1488" y="2400"/>
              <a:ext cx="192" cy="19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0" name="Google Shape;1390;p183"/>
          <p:cNvGrpSpPr/>
          <p:nvPr/>
        </p:nvGrpSpPr>
        <p:grpSpPr>
          <a:xfrm>
            <a:off x="2960914" y="3657724"/>
            <a:ext cx="304800" cy="304800"/>
            <a:chOff x="4032" y="1824"/>
            <a:chExt cx="192" cy="192"/>
          </a:xfrm>
        </p:grpSpPr>
        <p:sp>
          <p:nvSpPr>
            <p:cNvPr id="1391" name="Google Shape;1391;p183"/>
            <p:cNvSpPr/>
            <p:nvPr/>
          </p:nvSpPr>
          <p:spPr>
            <a:xfrm>
              <a:off x="4080" y="1872"/>
              <a:ext cx="96" cy="96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183"/>
            <p:cNvSpPr/>
            <p:nvPr/>
          </p:nvSpPr>
          <p:spPr>
            <a:xfrm>
              <a:off x="4032" y="1824"/>
              <a:ext cx="192" cy="1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4" y="-1"/>
                    <a:pt x="21599" y="4835"/>
                    <a:pt x="216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3" name="Google Shape;1393;p183"/>
          <p:cNvSpPr txBox="1"/>
          <p:nvPr/>
        </p:nvSpPr>
        <p:spPr>
          <a:xfrm>
            <a:off x="228600" y="3181350"/>
            <a:ext cx="80645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0900</a:t>
            </a:r>
            <a:endParaRPr/>
          </a:p>
        </p:txBody>
      </p:sp>
      <p:sp>
        <p:nvSpPr>
          <p:cNvPr id="1394" name="Google Shape;1394;p183"/>
          <p:cNvSpPr txBox="1"/>
          <p:nvPr/>
        </p:nvSpPr>
        <p:spPr>
          <a:xfrm>
            <a:off x="2057400" y="4800600"/>
            <a:ext cx="80645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0903</a:t>
            </a:r>
            <a:endParaRPr/>
          </a:p>
        </p:txBody>
      </p:sp>
      <p:cxnSp>
        <p:nvCxnSpPr>
          <p:cNvPr id="1395" name="Google Shape;1395;p183"/>
          <p:cNvCxnSpPr/>
          <p:nvPr/>
        </p:nvCxnSpPr>
        <p:spPr>
          <a:xfrm flipH="1">
            <a:off x="2971800" y="3810000"/>
            <a:ext cx="152400" cy="14478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1396" name="Google Shape;1396;p183"/>
          <p:cNvCxnSpPr/>
          <p:nvPr/>
        </p:nvCxnSpPr>
        <p:spPr>
          <a:xfrm>
            <a:off x="2936875" y="5260975"/>
            <a:ext cx="4648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7" name="Google Shape;1397;p183"/>
          <p:cNvSpPr txBox="1"/>
          <p:nvPr/>
        </p:nvSpPr>
        <p:spPr>
          <a:xfrm>
            <a:off x="936625" y="3465513"/>
            <a:ext cx="728663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C-090</a:t>
            </a:r>
            <a:endParaRPr/>
          </a:p>
        </p:txBody>
      </p:sp>
      <p:sp>
        <p:nvSpPr>
          <p:cNvPr id="1398" name="Google Shape;1398;p183"/>
          <p:cNvSpPr txBox="1"/>
          <p:nvPr/>
        </p:nvSpPr>
        <p:spPr>
          <a:xfrm>
            <a:off x="952500" y="3741738"/>
            <a:ext cx="6508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S- 10</a:t>
            </a:r>
            <a:endParaRPr sz="1800" b="1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99" name="Google Shape;1399;p183"/>
          <p:cNvGrpSpPr/>
          <p:nvPr/>
        </p:nvGrpSpPr>
        <p:grpSpPr>
          <a:xfrm>
            <a:off x="5146964" y="5109605"/>
            <a:ext cx="304800" cy="304800"/>
            <a:chOff x="4032" y="1824"/>
            <a:chExt cx="192" cy="192"/>
          </a:xfrm>
        </p:grpSpPr>
        <p:sp>
          <p:nvSpPr>
            <p:cNvPr id="1400" name="Google Shape;1400;p183"/>
            <p:cNvSpPr/>
            <p:nvPr/>
          </p:nvSpPr>
          <p:spPr>
            <a:xfrm>
              <a:off x="4080" y="1872"/>
              <a:ext cx="96" cy="96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183"/>
            <p:cNvSpPr/>
            <p:nvPr/>
          </p:nvSpPr>
          <p:spPr>
            <a:xfrm>
              <a:off x="4032" y="1824"/>
              <a:ext cx="192" cy="1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4" y="-1"/>
                    <a:pt x="21599" y="4835"/>
                    <a:pt x="216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2" name="Google Shape;1402;p183"/>
          <p:cNvSpPr/>
          <p:nvPr/>
        </p:nvSpPr>
        <p:spPr>
          <a:xfrm rot="384203" flipH="1">
            <a:off x="2644775" y="3902075"/>
            <a:ext cx="342900" cy="989013"/>
          </a:xfrm>
          <a:prstGeom prst="rightBrace">
            <a:avLst>
              <a:gd name="adj1" fmla="val 21886"/>
              <a:gd name="adj2" fmla="val 50972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03" name="Google Shape;1403;p183"/>
          <p:cNvGrpSpPr/>
          <p:nvPr/>
        </p:nvGrpSpPr>
        <p:grpSpPr>
          <a:xfrm>
            <a:off x="5334000" y="3655744"/>
            <a:ext cx="304800" cy="304800"/>
            <a:chOff x="4032" y="1824"/>
            <a:chExt cx="192" cy="192"/>
          </a:xfrm>
        </p:grpSpPr>
        <p:sp>
          <p:nvSpPr>
            <p:cNvPr id="1404" name="Google Shape;1404;p183"/>
            <p:cNvSpPr/>
            <p:nvPr/>
          </p:nvSpPr>
          <p:spPr>
            <a:xfrm>
              <a:off x="4080" y="1872"/>
              <a:ext cx="96" cy="96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183"/>
            <p:cNvSpPr/>
            <p:nvPr/>
          </p:nvSpPr>
          <p:spPr>
            <a:xfrm>
              <a:off x="4032" y="1824"/>
              <a:ext cx="192" cy="1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4" y="-1"/>
                    <a:pt x="21599" y="4835"/>
                    <a:pt x="216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6" name="Google Shape;1406;p183"/>
          <p:cNvGrpSpPr/>
          <p:nvPr/>
        </p:nvGrpSpPr>
        <p:grpSpPr>
          <a:xfrm>
            <a:off x="7496299" y="5083875"/>
            <a:ext cx="304800" cy="304800"/>
            <a:chOff x="4032" y="1824"/>
            <a:chExt cx="192" cy="192"/>
          </a:xfrm>
        </p:grpSpPr>
        <p:sp>
          <p:nvSpPr>
            <p:cNvPr id="1407" name="Google Shape;1407;p183"/>
            <p:cNvSpPr/>
            <p:nvPr/>
          </p:nvSpPr>
          <p:spPr>
            <a:xfrm>
              <a:off x="4080" y="1872"/>
              <a:ext cx="96" cy="96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p183"/>
            <p:cNvSpPr/>
            <p:nvPr/>
          </p:nvSpPr>
          <p:spPr>
            <a:xfrm>
              <a:off x="4032" y="1824"/>
              <a:ext cx="192" cy="1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4" y="-1"/>
                    <a:pt x="21599" y="4835"/>
                    <a:pt x="216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9" name="Google Shape;1409;p183"/>
          <p:cNvSpPr txBox="1"/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Set &amp; Drift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10" name="Google Shape;1410;p183"/>
          <p:cNvSpPr txBox="1"/>
          <p:nvPr/>
        </p:nvSpPr>
        <p:spPr>
          <a:xfrm>
            <a:off x="3124200" y="3257550"/>
            <a:ext cx="80645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0903</a:t>
            </a:r>
            <a:endParaRPr/>
          </a:p>
        </p:txBody>
      </p:sp>
      <p:sp>
        <p:nvSpPr>
          <p:cNvPr id="1411" name="Google Shape;1411;p183"/>
          <p:cNvSpPr txBox="1"/>
          <p:nvPr/>
        </p:nvSpPr>
        <p:spPr>
          <a:xfrm>
            <a:off x="5518150" y="3257550"/>
            <a:ext cx="80645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0906</a:t>
            </a:r>
            <a:endParaRPr/>
          </a:p>
        </p:txBody>
      </p:sp>
      <p:sp>
        <p:nvSpPr>
          <p:cNvPr id="1412" name="Google Shape;1412;p183"/>
          <p:cNvSpPr txBox="1"/>
          <p:nvPr/>
        </p:nvSpPr>
        <p:spPr>
          <a:xfrm>
            <a:off x="5029200" y="4702175"/>
            <a:ext cx="80645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0906</a:t>
            </a:r>
            <a:endParaRPr/>
          </a:p>
        </p:txBody>
      </p:sp>
      <p:sp>
        <p:nvSpPr>
          <p:cNvPr id="1413" name="Google Shape;1413;p183"/>
          <p:cNvSpPr txBox="1"/>
          <p:nvPr/>
        </p:nvSpPr>
        <p:spPr>
          <a:xfrm>
            <a:off x="7423150" y="4702175"/>
            <a:ext cx="80645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0909</a:t>
            </a:r>
            <a:endParaRPr/>
          </a:p>
        </p:txBody>
      </p:sp>
      <p:sp>
        <p:nvSpPr>
          <p:cNvPr id="1414" name="Google Shape;1414;p183"/>
          <p:cNvSpPr txBox="1"/>
          <p:nvPr/>
        </p:nvSpPr>
        <p:spPr>
          <a:xfrm>
            <a:off x="3200400" y="3733800"/>
            <a:ext cx="44450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D1</a:t>
            </a:r>
            <a:endParaRPr/>
          </a:p>
        </p:txBody>
      </p:sp>
      <p:sp>
        <p:nvSpPr>
          <p:cNvPr id="1415" name="Google Shape;1415;p183"/>
          <p:cNvSpPr txBox="1"/>
          <p:nvPr/>
        </p:nvSpPr>
        <p:spPr>
          <a:xfrm>
            <a:off x="5537200" y="3763963"/>
            <a:ext cx="44450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D2</a:t>
            </a:r>
            <a:endParaRPr/>
          </a:p>
        </p:txBody>
      </p:sp>
      <p:sp>
        <p:nvSpPr>
          <p:cNvPr id="1416" name="Google Shape;1416;p183"/>
          <p:cNvSpPr txBox="1"/>
          <p:nvPr/>
        </p:nvSpPr>
        <p:spPr>
          <a:xfrm>
            <a:off x="517525" y="1863725"/>
            <a:ext cx="3721100" cy="49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Direction From </a:t>
            </a:r>
            <a:r>
              <a:rPr lang="en-US" sz="26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DR(D1)</a:t>
            </a:r>
            <a:r>
              <a:rPr lang="en-US" sz="2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lang="en-US" sz="26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FIX</a:t>
            </a:r>
            <a:r>
              <a:rPr lang="en-US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/>
          </a:p>
        </p:txBody>
      </p:sp>
      <p:sp>
        <p:nvSpPr>
          <p:cNvPr id="1417" name="Google Shape;1417;p183"/>
          <p:cNvSpPr txBox="1"/>
          <p:nvPr/>
        </p:nvSpPr>
        <p:spPr>
          <a:xfrm>
            <a:off x="4460875" y="1905000"/>
            <a:ext cx="592138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Set</a:t>
            </a:r>
            <a:endParaRPr sz="2400" b="1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8" name="Google Shape;1418;p183"/>
          <p:cNvSpPr txBox="1"/>
          <p:nvPr/>
        </p:nvSpPr>
        <p:spPr>
          <a:xfrm>
            <a:off x="517525" y="2335213"/>
            <a:ext cx="3740150" cy="522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Distance From </a:t>
            </a:r>
            <a:r>
              <a:rPr lang="en-US" sz="28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DR(D1)</a:t>
            </a:r>
            <a:r>
              <a:rPr lang="en-US" sz="2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lang="en-US" sz="26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FIX</a:t>
            </a:r>
            <a:r>
              <a:rPr lang="en-US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/>
          </a:p>
        </p:txBody>
      </p:sp>
      <p:sp>
        <p:nvSpPr>
          <p:cNvPr id="1419" name="Google Shape;1419;p183"/>
          <p:cNvSpPr txBox="1"/>
          <p:nvPr/>
        </p:nvSpPr>
        <p:spPr>
          <a:xfrm>
            <a:off x="4383088" y="2419350"/>
            <a:ext cx="76835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Drift</a:t>
            </a:r>
            <a:endParaRPr sz="2400" b="1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0" name="Google Shape;1420;p183"/>
          <p:cNvSpPr txBox="1"/>
          <p:nvPr/>
        </p:nvSpPr>
        <p:spPr>
          <a:xfrm>
            <a:off x="5029200" y="1905000"/>
            <a:ext cx="205740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(190°)</a:t>
            </a:r>
            <a:endParaRPr/>
          </a:p>
        </p:txBody>
      </p:sp>
      <p:sp>
        <p:nvSpPr>
          <p:cNvPr id="1421" name="Google Shape;1421;p183"/>
          <p:cNvSpPr txBox="1"/>
          <p:nvPr/>
        </p:nvSpPr>
        <p:spPr>
          <a:xfrm>
            <a:off x="5029200" y="2425700"/>
            <a:ext cx="205740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(300yds / 3min)</a:t>
            </a:r>
            <a:endParaRPr/>
          </a:p>
        </p:txBody>
      </p:sp>
      <p:sp>
        <p:nvSpPr>
          <p:cNvPr id="1422" name="Google Shape;1422;p183"/>
          <p:cNvSpPr txBox="1"/>
          <p:nvPr/>
        </p:nvSpPr>
        <p:spPr>
          <a:xfrm>
            <a:off x="990600" y="4171950"/>
            <a:ext cx="175260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190°  300yds</a:t>
            </a:r>
            <a:endParaRPr sz="20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3" name="Google Shape;1423;p183"/>
          <p:cNvSpPr txBox="1"/>
          <p:nvPr/>
        </p:nvSpPr>
        <p:spPr>
          <a:xfrm>
            <a:off x="7391400" y="2395538"/>
            <a:ext cx="1566863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(3kts)</a:t>
            </a:r>
            <a:endParaRPr/>
          </a:p>
        </p:txBody>
      </p:sp>
      <p:sp>
        <p:nvSpPr>
          <p:cNvPr id="1424" name="Google Shape;1424;p183"/>
          <p:cNvSpPr/>
          <p:nvPr/>
        </p:nvSpPr>
        <p:spPr>
          <a:xfrm>
            <a:off x="7086600" y="2535238"/>
            <a:ext cx="3048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25" name="Google Shape;1425;p183"/>
          <p:cNvCxnSpPr/>
          <p:nvPr/>
        </p:nvCxnSpPr>
        <p:spPr>
          <a:xfrm>
            <a:off x="674688" y="3805238"/>
            <a:ext cx="2244725" cy="1376362"/>
          </a:xfrm>
          <a:prstGeom prst="straightConnector1">
            <a:avLst/>
          </a:prstGeom>
          <a:noFill/>
          <a:ln w="44450" cap="flat" cmpd="sng">
            <a:solidFill>
              <a:srgbClr val="632423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1426" name="Google Shape;1426;p183"/>
          <p:cNvCxnSpPr/>
          <p:nvPr/>
        </p:nvCxnSpPr>
        <p:spPr>
          <a:xfrm rot="10800000" flipH="1">
            <a:off x="650875" y="3790950"/>
            <a:ext cx="2473325" cy="11113"/>
          </a:xfrm>
          <a:prstGeom prst="straightConnector1">
            <a:avLst/>
          </a:prstGeom>
          <a:noFill/>
          <a:ln w="44450" cap="flat" cmpd="sng">
            <a:solidFill>
              <a:srgbClr val="00206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1427" name="Google Shape;1427;p183"/>
          <p:cNvSpPr txBox="1"/>
          <p:nvPr/>
        </p:nvSpPr>
        <p:spPr>
          <a:xfrm>
            <a:off x="1782763" y="2946400"/>
            <a:ext cx="3440112" cy="83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Ordered Course </a:t>
            </a:r>
            <a:br>
              <a:rPr lang="en-US" sz="2400" b="1" i="1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i="1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&amp; Speed</a:t>
            </a:r>
            <a:endParaRPr/>
          </a:p>
        </p:txBody>
      </p:sp>
      <p:sp>
        <p:nvSpPr>
          <p:cNvPr id="1428" name="Google Shape;1428;p183"/>
          <p:cNvSpPr txBox="1"/>
          <p:nvPr/>
        </p:nvSpPr>
        <p:spPr>
          <a:xfrm>
            <a:off x="968375" y="5691188"/>
            <a:ext cx="2636838" cy="76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2423"/>
              </a:buClr>
              <a:buSzPts val="2200"/>
              <a:buFont typeface="Arial"/>
              <a:buNone/>
            </a:pPr>
            <a:r>
              <a:rPr lang="en-US" sz="2200" b="1" i="1" u="none" strike="noStrike" cap="none">
                <a:solidFill>
                  <a:srgbClr val="632423"/>
                </a:solidFill>
                <a:latin typeface="Calibri"/>
                <a:ea typeface="Calibri"/>
                <a:cs typeface="Calibri"/>
                <a:sym typeface="Calibri"/>
              </a:rPr>
              <a:t>Course Made Good </a:t>
            </a:r>
            <a:br>
              <a:rPr lang="en-US" sz="2200" b="1" i="1" u="none" strike="noStrike" cap="none">
                <a:solidFill>
                  <a:srgbClr val="632423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200" b="1" i="1" u="none" strike="noStrike" cap="none">
                <a:solidFill>
                  <a:srgbClr val="632423"/>
                </a:solidFill>
                <a:latin typeface="Calibri"/>
                <a:ea typeface="Calibri"/>
                <a:cs typeface="Calibri"/>
                <a:sym typeface="Calibri"/>
              </a:rPr>
              <a:t>Speed Made Good</a:t>
            </a:r>
            <a:endParaRPr/>
          </a:p>
        </p:txBody>
      </p:sp>
      <p:sp>
        <p:nvSpPr>
          <p:cNvPr id="1429" name="Google Shape;1429;p183"/>
          <p:cNvSpPr txBox="1"/>
          <p:nvPr/>
        </p:nvSpPr>
        <p:spPr>
          <a:xfrm>
            <a:off x="457200" y="5181600"/>
            <a:ext cx="182880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2423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632423"/>
                </a:solidFill>
                <a:latin typeface="Calibri"/>
                <a:ea typeface="Calibri"/>
                <a:cs typeface="Calibri"/>
                <a:sym typeface="Calibri"/>
              </a:rPr>
              <a:t>Actual Track</a:t>
            </a:r>
            <a:endParaRPr/>
          </a:p>
        </p:txBody>
      </p:sp>
      <p:sp>
        <p:nvSpPr>
          <p:cNvPr id="1430" name="Google Shape;1430;p183"/>
          <p:cNvSpPr/>
          <p:nvPr/>
        </p:nvSpPr>
        <p:spPr>
          <a:xfrm>
            <a:off x="755650" y="5607050"/>
            <a:ext cx="2773363" cy="936625"/>
          </a:xfrm>
          <a:prstGeom prst="bracketPair">
            <a:avLst/>
          </a:prstGeom>
          <a:noFill/>
          <a:ln w="31750" cap="flat" cmpd="sng">
            <a:solidFill>
              <a:srgbClr val="9748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31" name="Google Shape;1431;p183"/>
          <p:cNvGrpSpPr/>
          <p:nvPr/>
        </p:nvGrpSpPr>
        <p:grpSpPr>
          <a:xfrm>
            <a:off x="7326526" y="3931539"/>
            <a:ext cx="1593152" cy="804656"/>
            <a:chOff x="1351769" y="5061576"/>
            <a:chExt cx="1592768" cy="805624"/>
          </a:xfrm>
        </p:grpSpPr>
        <p:sp>
          <p:nvSpPr>
            <p:cNvPr id="1432" name="Google Shape;1432;p183"/>
            <p:cNvSpPr/>
            <p:nvPr/>
          </p:nvSpPr>
          <p:spPr>
            <a:xfrm rot="5362990">
              <a:off x="2402446" y="5323936"/>
              <a:ext cx="796294" cy="279333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183"/>
            <p:cNvSpPr/>
            <p:nvPr/>
          </p:nvSpPr>
          <p:spPr>
            <a:xfrm rot="-37010">
              <a:off x="1353143" y="5068634"/>
              <a:ext cx="1312546" cy="262252"/>
            </a:xfrm>
            <a:prstGeom prst="rect">
              <a:avLst/>
            </a:prstGeom>
            <a:noFill/>
            <a:ln w="9525" cap="flat" cmpd="sng">
              <a:solidFill>
                <a:srgbClr val="FF006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2075" tIns="46025" rIns="92075" bIns="46025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66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FF0066"/>
                  </a:solidFill>
                  <a:latin typeface="Calibri"/>
                  <a:ea typeface="Calibri"/>
                  <a:cs typeface="Calibri"/>
                  <a:sym typeface="Calibri"/>
                </a:rPr>
                <a:t>  090</a:t>
              </a:r>
              <a:r>
                <a:rPr lang="en-US" sz="1100" b="1" i="0" u="none" strike="noStrike" cap="none" baseline="30000">
                  <a:solidFill>
                    <a:srgbClr val="FF0066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lang="en-US" sz="1100" b="1" i="0" u="none" strike="noStrike" cap="none">
                  <a:solidFill>
                    <a:srgbClr val="FF0066"/>
                  </a:solidFill>
                  <a:latin typeface="Calibri"/>
                  <a:ea typeface="Calibri"/>
                  <a:cs typeface="Calibri"/>
                  <a:sym typeface="Calibri"/>
                </a:rPr>
                <a:t>T / 081</a:t>
              </a:r>
              <a:r>
                <a:rPr lang="en-US" sz="1100" b="1" i="0" u="none" strike="noStrike" cap="none" baseline="30000">
                  <a:solidFill>
                    <a:srgbClr val="FF0066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lang="en-US" sz="1100" b="1" i="0" u="none" strike="noStrike" cap="none">
                  <a:solidFill>
                    <a:srgbClr val="FF0066"/>
                  </a:solidFill>
                  <a:latin typeface="Calibri"/>
                  <a:ea typeface="Calibri"/>
                  <a:cs typeface="Calibri"/>
                  <a:sym typeface="Calibri"/>
                </a:rPr>
                <a:t>M</a:t>
              </a:r>
              <a:endParaRPr/>
            </a:p>
          </p:txBody>
        </p:sp>
        <p:sp>
          <p:nvSpPr>
            <p:cNvPr id="1434" name="Google Shape;1434;p183"/>
            <p:cNvSpPr/>
            <p:nvPr/>
          </p:nvSpPr>
          <p:spPr>
            <a:xfrm rot="-37010">
              <a:off x="1356317" y="5334065"/>
              <a:ext cx="1309372" cy="262253"/>
            </a:xfrm>
            <a:prstGeom prst="rect">
              <a:avLst/>
            </a:prstGeom>
            <a:noFill/>
            <a:ln w="9525" cap="flat" cmpd="sng">
              <a:solidFill>
                <a:srgbClr val="FF006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2075" tIns="46025" rIns="92075" bIns="46025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66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FF0066"/>
                  </a:solidFill>
                  <a:latin typeface="Calibri"/>
                  <a:ea typeface="Calibri"/>
                  <a:cs typeface="Calibri"/>
                  <a:sym typeface="Calibri"/>
                </a:rPr>
                <a:t>  10 kts</a:t>
              </a:r>
              <a:endParaRPr sz="1100" b="1" i="0" u="none" strike="noStrike" cap="non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183"/>
            <p:cNvSpPr/>
            <p:nvPr/>
          </p:nvSpPr>
          <p:spPr>
            <a:xfrm rot="-37010">
              <a:off x="1357905" y="5597907"/>
              <a:ext cx="1309371" cy="262253"/>
            </a:xfrm>
            <a:prstGeom prst="rect">
              <a:avLst/>
            </a:prstGeom>
            <a:noFill/>
            <a:ln w="9525" cap="flat" cmpd="sng">
              <a:solidFill>
                <a:srgbClr val="FF006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2075" tIns="46025" rIns="92075" bIns="46025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66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FF0066"/>
                  </a:solidFill>
                  <a:latin typeface="Calibri"/>
                  <a:ea typeface="Calibri"/>
                  <a:cs typeface="Calibri"/>
                  <a:sym typeface="Calibri"/>
                </a:rPr>
                <a:t>  12,000 yds</a:t>
              </a:r>
              <a:endParaRPr sz="1100" b="1" i="0" u="none" strike="noStrike" cap="non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6" name="Google Shape;1436;p183"/>
          <p:cNvSpPr/>
          <p:nvPr/>
        </p:nvSpPr>
        <p:spPr>
          <a:xfrm rot="5400000">
            <a:off x="573088" y="3611563"/>
            <a:ext cx="247650" cy="381000"/>
          </a:xfrm>
          <a:prstGeom prst="triangle">
            <a:avLst>
              <a:gd name="adj" fmla="val 51701"/>
            </a:avLst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7" name="Google Shape;1437;p183"/>
          <p:cNvSpPr/>
          <p:nvPr/>
        </p:nvSpPr>
        <p:spPr>
          <a:xfrm rot="5400000">
            <a:off x="3038475" y="3609975"/>
            <a:ext cx="247650" cy="381000"/>
          </a:xfrm>
          <a:prstGeom prst="triangle">
            <a:avLst>
              <a:gd name="adj" fmla="val 51701"/>
            </a:avLst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8" name="Google Shape;1438;p183"/>
          <p:cNvSpPr/>
          <p:nvPr/>
        </p:nvSpPr>
        <p:spPr>
          <a:xfrm rot="5400000">
            <a:off x="584200" y="3606800"/>
            <a:ext cx="247650" cy="381000"/>
          </a:xfrm>
          <a:prstGeom prst="triangle">
            <a:avLst>
              <a:gd name="adj" fmla="val 51701"/>
            </a:avLst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9" name="Google Shape;1439;p183"/>
          <p:cNvSpPr txBox="1"/>
          <p:nvPr/>
        </p:nvSpPr>
        <p:spPr>
          <a:xfrm>
            <a:off x="3124200" y="4186238"/>
            <a:ext cx="1719263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Set &amp; Drift</a:t>
            </a:r>
            <a:endParaRPr/>
          </a:p>
        </p:txBody>
      </p:sp>
      <p:sp>
        <p:nvSpPr>
          <p:cNvPr id="1440" name="Google Shape;1440;p183"/>
          <p:cNvSpPr txBox="1"/>
          <p:nvPr/>
        </p:nvSpPr>
        <p:spPr>
          <a:xfrm>
            <a:off x="3046413" y="4910138"/>
            <a:ext cx="7270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C-090</a:t>
            </a:r>
            <a:endParaRPr/>
          </a:p>
        </p:txBody>
      </p:sp>
      <p:sp>
        <p:nvSpPr>
          <p:cNvPr id="1441" name="Google Shape;1441;p183"/>
          <p:cNvSpPr txBox="1"/>
          <p:nvPr/>
        </p:nvSpPr>
        <p:spPr>
          <a:xfrm>
            <a:off x="3062288" y="5186363"/>
            <a:ext cx="6508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S- 10</a:t>
            </a:r>
            <a:endParaRPr sz="1800" b="1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21" name="Google Shape;1521;p185"/>
          <p:cNvCxnSpPr/>
          <p:nvPr/>
        </p:nvCxnSpPr>
        <p:spPr>
          <a:xfrm>
            <a:off x="114300" y="3554413"/>
            <a:ext cx="8572500" cy="0"/>
          </a:xfrm>
          <a:prstGeom prst="straightConnector1">
            <a:avLst/>
          </a:prstGeom>
          <a:noFill/>
          <a:ln w="22225" cap="flat" cmpd="sng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2" name="Google Shape;1522;p185"/>
          <p:cNvCxnSpPr/>
          <p:nvPr/>
        </p:nvCxnSpPr>
        <p:spPr>
          <a:xfrm>
            <a:off x="674688" y="3556000"/>
            <a:ext cx="6019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23" name="Google Shape;1523;p185"/>
          <p:cNvGrpSpPr/>
          <p:nvPr/>
        </p:nvGrpSpPr>
        <p:grpSpPr>
          <a:xfrm>
            <a:off x="522288" y="3403600"/>
            <a:ext cx="304800" cy="304800"/>
            <a:chOff x="864" y="1680"/>
            <a:chExt cx="192" cy="192"/>
          </a:xfrm>
        </p:grpSpPr>
        <p:sp>
          <p:nvSpPr>
            <p:cNvPr id="1524" name="Google Shape;1524;p185"/>
            <p:cNvSpPr/>
            <p:nvPr/>
          </p:nvSpPr>
          <p:spPr>
            <a:xfrm>
              <a:off x="912" y="1728"/>
              <a:ext cx="96" cy="9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185"/>
            <p:cNvSpPr/>
            <p:nvPr/>
          </p:nvSpPr>
          <p:spPr>
            <a:xfrm>
              <a:off x="864" y="1680"/>
              <a:ext cx="192" cy="19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6" name="Google Shape;1526;p185"/>
          <p:cNvGrpSpPr/>
          <p:nvPr/>
        </p:nvGrpSpPr>
        <p:grpSpPr>
          <a:xfrm>
            <a:off x="2784475" y="4792663"/>
            <a:ext cx="304800" cy="304800"/>
            <a:chOff x="1488" y="2400"/>
            <a:chExt cx="192" cy="192"/>
          </a:xfrm>
        </p:grpSpPr>
        <p:sp>
          <p:nvSpPr>
            <p:cNvPr id="1527" name="Google Shape;1527;p185"/>
            <p:cNvSpPr/>
            <p:nvPr/>
          </p:nvSpPr>
          <p:spPr>
            <a:xfrm>
              <a:off x="1536" y="2448"/>
              <a:ext cx="96" cy="9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185"/>
            <p:cNvSpPr/>
            <p:nvPr/>
          </p:nvSpPr>
          <p:spPr>
            <a:xfrm>
              <a:off x="1488" y="2400"/>
              <a:ext cx="192" cy="19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9" name="Google Shape;1529;p185"/>
          <p:cNvGrpSpPr/>
          <p:nvPr/>
        </p:nvGrpSpPr>
        <p:grpSpPr>
          <a:xfrm>
            <a:off x="2960914" y="3404021"/>
            <a:ext cx="304800" cy="304800"/>
            <a:chOff x="4032" y="1824"/>
            <a:chExt cx="192" cy="192"/>
          </a:xfrm>
        </p:grpSpPr>
        <p:sp>
          <p:nvSpPr>
            <p:cNvPr id="1530" name="Google Shape;1530;p185"/>
            <p:cNvSpPr/>
            <p:nvPr/>
          </p:nvSpPr>
          <p:spPr>
            <a:xfrm>
              <a:off x="4080" y="1872"/>
              <a:ext cx="96" cy="96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Google Shape;1531;p185"/>
            <p:cNvSpPr/>
            <p:nvPr/>
          </p:nvSpPr>
          <p:spPr>
            <a:xfrm>
              <a:off x="4032" y="1824"/>
              <a:ext cx="192" cy="1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4" y="-1"/>
                    <a:pt x="21599" y="4835"/>
                    <a:pt x="216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532" name="Google Shape;1532;p185"/>
          <p:cNvCxnSpPr/>
          <p:nvPr/>
        </p:nvCxnSpPr>
        <p:spPr>
          <a:xfrm flipH="1">
            <a:off x="2944813" y="3556000"/>
            <a:ext cx="168275" cy="1284288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533" name="Google Shape;1533;p185"/>
          <p:cNvCxnSpPr/>
          <p:nvPr/>
        </p:nvCxnSpPr>
        <p:spPr>
          <a:xfrm>
            <a:off x="2936875" y="4945063"/>
            <a:ext cx="4648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34" name="Google Shape;1534;p185"/>
          <p:cNvGrpSpPr/>
          <p:nvPr/>
        </p:nvGrpSpPr>
        <p:grpSpPr>
          <a:xfrm>
            <a:off x="5146964" y="4793434"/>
            <a:ext cx="304800" cy="304800"/>
            <a:chOff x="4032" y="1824"/>
            <a:chExt cx="192" cy="192"/>
          </a:xfrm>
        </p:grpSpPr>
        <p:sp>
          <p:nvSpPr>
            <p:cNvPr id="1535" name="Google Shape;1535;p185"/>
            <p:cNvSpPr/>
            <p:nvPr/>
          </p:nvSpPr>
          <p:spPr>
            <a:xfrm>
              <a:off x="4080" y="1872"/>
              <a:ext cx="96" cy="96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6" name="Google Shape;1536;p185"/>
            <p:cNvSpPr/>
            <p:nvPr/>
          </p:nvSpPr>
          <p:spPr>
            <a:xfrm>
              <a:off x="4032" y="1824"/>
              <a:ext cx="192" cy="1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4" y="-1"/>
                    <a:pt x="21599" y="4835"/>
                    <a:pt x="216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537" name="Google Shape;1537;p185"/>
          <p:cNvCxnSpPr/>
          <p:nvPr/>
        </p:nvCxnSpPr>
        <p:spPr>
          <a:xfrm rot="10800000" flipH="1">
            <a:off x="3028950" y="3581400"/>
            <a:ext cx="2386013" cy="1293813"/>
          </a:xfrm>
          <a:prstGeom prst="straightConnector1">
            <a:avLst/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none" w="med" len="med"/>
            <a:tailEnd type="stealth" w="lg" len="lg"/>
          </a:ln>
        </p:spPr>
      </p:cxnSp>
      <p:grpSp>
        <p:nvGrpSpPr>
          <p:cNvPr id="1538" name="Google Shape;1538;p185"/>
          <p:cNvGrpSpPr/>
          <p:nvPr/>
        </p:nvGrpSpPr>
        <p:grpSpPr>
          <a:xfrm>
            <a:off x="5334000" y="3402041"/>
            <a:ext cx="304800" cy="304800"/>
            <a:chOff x="4032" y="1824"/>
            <a:chExt cx="192" cy="192"/>
          </a:xfrm>
        </p:grpSpPr>
        <p:sp>
          <p:nvSpPr>
            <p:cNvPr id="1539" name="Google Shape;1539;p185"/>
            <p:cNvSpPr/>
            <p:nvPr/>
          </p:nvSpPr>
          <p:spPr>
            <a:xfrm>
              <a:off x="4080" y="1872"/>
              <a:ext cx="96" cy="96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0" name="Google Shape;1540;p185"/>
            <p:cNvSpPr/>
            <p:nvPr/>
          </p:nvSpPr>
          <p:spPr>
            <a:xfrm>
              <a:off x="4032" y="1824"/>
              <a:ext cx="192" cy="1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4" y="-1"/>
                    <a:pt x="21599" y="4835"/>
                    <a:pt x="216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1" name="Google Shape;1541;p185"/>
          <p:cNvGrpSpPr/>
          <p:nvPr/>
        </p:nvGrpSpPr>
        <p:grpSpPr>
          <a:xfrm>
            <a:off x="7496299" y="4767704"/>
            <a:ext cx="304800" cy="304800"/>
            <a:chOff x="4032" y="1824"/>
            <a:chExt cx="192" cy="192"/>
          </a:xfrm>
        </p:grpSpPr>
        <p:sp>
          <p:nvSpPr>
            <p:cNvPr id="1542" name="Google Shape;1542;p185"/>
            <p:cNvSpPr/>
            <p:nvPr/>
          </p:nvSpPr>
          <p:spPr>
            <a:xfrm>
              <a:off x="4080" y="1872"/>
              <a:ext cx="96" cy="96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3" name="Google Shape;1543;p185"/>
            <p:cNvSpPr/>
            <p:nvPr/>
          </p:nvSpPr>
          <p:spPr>
            <a:xfrm>
              <a:off x="4032" y="1824"/>
              <a:ext cx="192" cy="1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4" y="-1"/>
                    <a:pt x="21599" y="4835"/>
                    <a:pt x="216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44" name="Google Shape;1544;p185"/>
          <p:cNvSpPr txBox="1"/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Calculate Compensating Course and Speed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545" name="Google Shape;1545;p185"/>
          <p:cNvGrpSpPr/>
          <p:nvPr/>
        </p:nvGrpSpPr>
        <p:grpSpPr>
          <a:xfrm>
            <a:off x="7493000" y="4762500"/>
            <a:ext cx="304800" cy="304800"/>
            <a:chOff x="1488" y="2400"/>
            <a:chExt cx="192" cy="192"/>
          </a:xfrm>
        </p:grpSpPr>
        <p:sp>
          <p:nvSpPr>
            <p:cNvPr id="1546" name="Google Shape;1546;p185"/>
            <p:cNvSpPr/>
            <p:nvPr/>
          </p:nvSpPr>
          <p:spPr>
            <a:xfrm>
              <a:off x="1536" y="2448"/>
              <a:ext cx="96" cy="9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185"/>
            <p:cNvSpPr/>
            <p:nvPr/>
          </p:nvSpPr>
          <p:spPr>
            <a:xfrm>
              <a:off x="1488" y="2400"/>
              <a:ext cx="192" cy="19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48" name="Google Shape;1548;p185"/>
          <p:cNvSpPr txBox="1"/>
          <p:nvPr/>
        </p:nvSpPr>
        <p:spPr>
          <a:xfrm>
            <a:off x="7696200" y="4800600"/>
            <a:ext cx="80645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0909</a:t>
            </a:r>
            <a:endParaRPr/>
          </a:p>
        </p:txBody>
      </p:sp>
      <p:sp>
        <p:nvSpPr>
          <p:cNvPr id="1549" name="Google Shape;1549;p185"/>
          <p:cNvSpPr txBox="1"/>
          <p:nvPr/>
        </p:nvSpPr>
        <p:spPr>
          <a:xfrm>
            <a:off x="212725" y="1828800"/>
            <a:ext cx="4191000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you don’t alter your course,</a:t>
            </a:r>
            <a:br>
              <a:rPr lang="en-US" sz="20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position after 3 minutes will be…</a:t>
            </a:r>
            <a:endParaRPr/>
          </a:p>
        </p:txBody>
      </p:sp>
      <p:sp>
        <p:nvSpPr>
          <p:cNvPr id="1550" name="Google Shape;1550;p185"/>
          <p:cNvSpPr txBox="1"/>
          <p:nvPr/>
        </p:nvSpPr>
        <p:spPr>
          <a:xfrm>
            <a:off x="212725" y="1717675"/>
            <a:ext cx="3911600" cy="4921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Direction From </a:t>
            </a:r>
            <a:r>
              <a:rPr lang="en-US" sz="26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FIX</a:t>
            </a:r>
            <a:r>
              <a:rPr lang="en-US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en-US" sz="26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DR(D2)</a:t>
            </a:r>
            <a:r>
              <a:rPr lang="en-US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/>
          </a:p>
        </p:txBody>
      </p:sp>
      <p:sp>
        <p:nvSpPr>
          <p:cNvPr id="1551" name="Google Shape;1551;p185"/>
          <p:cNvSpPr txBox="1"/>
          <p:nvPr/>
        </p:nvSpPr>
        <p:spPr>
          <a:xfrm>
            <a:off x="282575" y="2133600"/>
            <a:ext cx="3843338" cy="4921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Distance From </a:t>
            </a:r>
            <a:r>
              <a:rPr lang="en-US" sz="26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FIX</a:t>
            </a:r>
            <a:r>
              <a:rPr lang="en-US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en-US" sz="26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DR(D2)</a:t>
            </a:r>
            <a:r>
              <a:rPr lang="en-US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/>
          </a:p>
        </p:txBody>
      </p:sp>
      <p:sp>
        <p:nvSpPr>
          <p:cNvPr id="1552" name="Google Shape;1552;p185"/>
          <p:cNvSpPr txBox="1"/>
          <p:nvPr/>
        </p:nvSpPr>
        <p:spPr>
          <a:xfrm>
            <a:off x="4413250" y="1752600"/>
            <a:ext cx="205740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(073°)</a:t>
            </a:r>
            <a:endParaRPr/>
          </a:p>
        </p:txBody>
      </p:sp>
      <p:sp>
        <p:nvSpPr>
          <p:cNvPr id="1553" name="Google Shape;1553;p185"/>
          <p:cNvSpPr txBox="1"/>
          <p:nvPr/>
        </p:nvSpPr>
        <p:spPr>
          <a:xfrm>
            <a:off x="4413250" y="2187575"/>
            <a:ext cx="205740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(1,100yds / 3min)</a:t>
            </a:r>
            <a:endParaRPr/>
          </a:p>
        </p:txBody>
      </p:sp>
      <p:sp>
        <p:nvSpPr>
          <p:cNvPr id="1554" name="Google Shape;1554;p185"/>
          <p:cNvSpPr txBox="1"/>
          <p:nvPr/>
        </p:nvSpPr>
        <p:spPr>
          <a:xfrm>
            <a:off x="7267575" y="2159000"/>
            <a:ext cx="1565275" cy="83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(11kts)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1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5" name="Google Shape;1555;p185"/>
          <p:cNvSpPr/>
          <p:nvPr/>
        </p:nvSpPr>
        <p:spPr>
          <a:xfrm>
            <a:off x="6851650" y="2298700"/>
            <a:ext cx="3048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6" name="Google Shape;1556;p185"/>
          <p:cNvSpPr txBox="1"/>
          <p:nvPr/>
        </p:nvSpPr>
        <p:spPr>
          <a:xfrm>
            <a:off x="3124200" y="3563938"/>
            <a:ext cx="44450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D1</a:t>
            </a:r>
            <a:endParaRPr/>
          </a:p>
        </p:txBody>
      </p:sp>
      <p:sp>
        <p:nvSpPr>
          <p:cNvPr id="1557" name="Google Shape;1557;p185"/>
          <p:cNvSpPr txBox="1"/>
          <p:nvPr/>
        </p:nvSpPr>
        <p:spPr>
          <a:xfrm>
            <a:off x="5416550" y="3544888"/>
            <a:ext cx="442913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D2</a:t>
            </a:r>
            <a:endParaRPr/>
          </a:p>
        </p:txBody>
      </p:sp>
      <p:sp>
        <p:nvSpPr>
          <p:cNvPr id="1558" name="Google Shape;1558;p185"/>
          <p:cNvSpPr txBox="1"/>
          <p:nvPr/>
        </p:nvSpPr>
        <p:spPr>
          <a:xfrm>
            <a:off x="5702300" y="3124200"/>
            <a:ext cx="2498725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073°  1,100yds</a:t>
            </a:r>
            <a:endParaRPr sz="2400" b="1" i="1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59" name="Google Shape;1559;p185"/>
          <p:cNvCxnSpPr/>
          <p:nvPr/>
        </p:nvCxnSpPr>
        <p:spPr>
          <a:xfrm>
            <a:off x="5410200" y="3573463"/>
            <a:ext cx="2041525" cy="12192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dash"/>
            <a:round/>
            <a:headEnd type="none" w="med" len="med"/>
            <a:tailEnd type="stealth" w="lg" len="lg"/>
          </a:ln>
        </p:spPr>
      </p:cxnSp>
      <p:sp>
        <p:nvSpPr>
          <p:cNvPr id="1560" name="Google Shape;1560;p185"/>
          <p:cNvSpPr txBox="1"/>
          <p:nvPr/>
        </p:nvSpPr>
        <p:spPr>
          <a:xfrm>
            <a:off x="228600" y="2963863"/>
            <a:ext cx="80645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0900</a:t>
            </a:r>
            <a:endParaRPr/>
          </a:p>
        </p:txBody>
      </p:sp>
      <p:sp>
        <p:nvSpPr>
          <p:cNvPr id="1561" name="Google Shape;1561;p185"/>
          <p:cNvSpPr txBox="1"/>
          <p:nvPr/>
        </p:nvSpPr>
        <p:spPr>
          <a:xfrm>
            <a:off x="2057400" y="4479925"/>
            <a:ext cx="80645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0903</a:t>
            </a:r>
            <a:endParaRPr/>
          </a:p>
        </p:txBody>
      </p:sp>
      <p:sp>
        <p:nvSpPr>
          <p:cNvPr id="1562" name="Google Shape;1562;p185"/>
          <p:cNvSpPr txBox="1"/>
          <p:nvPr/>
        </p:nvSpPr>
        <p:spPr>
          <a:xfrm>
            <a:off x="5394325" y="4560888"/>
            <a:ext cx="806450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0906</a:t>
            </a:r>
            <a:endParaRPr/>
          </a:p>
        </p:txBody>
      </p:sp>
      <p:sp>
        <p:nvSpPr>
          <p:cNvPr id="1563" name="Google Shape;1563;p185"/>
          <p:cNvSpPr txBox="1"/>
          <p:nvPr/>
        </p:nvSpPr>
        <p:spPr>
          <a:xfrm>
            <a:off x="7767638" y="4549775"/>
            <a:ext cx="80645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0909</a:t>
            </a:r>
            <a:endParaRPr/>
          </a:p>
        </p:txBody>
      </p:sp>
      <p:sp>
        <p:nvSpPr>
          <p:cNvPr id="1564" name="Google Shape;1564;p185"/>
          <p:cNvSpPr txBox="1"/>
          <p:nvPr/>
        </p:nvSpPr>
        <p:spPr>
          <a:xfrm>
            <a:off x="2743200" y="2970213"/>
            <a:ext cx="806450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0903</a:t>
            </a:r>
            <a:endParaRPr/>
          </a:p>
        </p:txBody>
      </p:sp>
      <p:sp>
        <p:nvSpPr>
          <p:cNvPr id="1565" name="Google Shape;1565;p185"/>
          <p:cNvSpPr txBox="1"/>
          <p:nvPr/>
        </p:nvSpPr>
        <p:spPr>
          <a:xfrm>
            <a:off x="5029200" y="2971800"/>
            <a:ext cx="80645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0906</a:t>
            </a:r>
            <a:endParaRPr/>
          </a:p>
        </p:txBody>
      </p:sp>
      <p:cxnSp>
        <p:nvCxnSpPr>
          <p:cNvPr id="1566" name="Google Shape;1566;p185"/>
          <p:cNvCxnSpPr/>
          <p:nvPr/>
        </p:nvCxnSpPr>
        <p:spPr>
          <a:xfrm>
            <a:off x="5481638" y="3546475"/>
            <a:ext cx="2230437" cy="14288"/>
          </a:xfrm>
          <a:prstGeom prst="straightConnector1">
            <a:avLst/>
          </a:prstGeom>
          <a:noFill/>
          <a:ln w="44450" cap="flat" cmpd="sng">
            <a:solidFill>
              <a:srgbClr val="632423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1567" name="Google Shape;1567;p185"/>
          <p:cNvCxnSpPr/>
          <p:nvPr/>
        </p:nvCxnSpPr>
        <p:spPr>
          <a:xfrm flipH="1">
            <a:off x="2960688" y="3556000"/>
            <a:ext cx="150812" cy="1330325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1568" name="Google Shape;1568;p185"/>
          <p:cNvSpPr txBox="1"/>
          <p:nvPr/>
        </p:nvSpPr>
        <p:spPr>
          <a:xfrm>
            <a:off x="1371600" y="3914775"/>
            <a:ext cx="2498725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190°  300yds</a:t>
            </a:r>
            <a:endParaRPr sz="2000" b="1" i="1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9" name="Google Shape;1569;p185"/>
          <p:cNvSpPr txBox="1"/>
          <p:nvPr/>
        </p:nvSpPr>
        <p:spPr>
          <a:xfrm>
            <a:off x="149225" y="5343525"/>
            <a:ext cx="335597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2423"/>
              </a:buClr>
              <a:buSzPts val="2800"/>
              <a:buFont typeface="Arial"/>
              <a:buNone/>
            </a:pPr>
            <a:r>
              <a:rPr lang="en-US" sz="2800" b="1" i="1" u="none" strike="noStrike" cap="none">
                <a:solidFill>
                  <a:srgbClr val="632423"/>
                </a:solidFill>
                <a:latin typeface="Calibri"/>
                <a:ea typeface="Calibri"/>
                <a:cs typeface="Calibri"/>
                <a:sym typeface="Calibri"/>
              </a:rPr>
              <a:t>Co / Sp  Made Good </a:t>
            </a:r>
            <a:r>
              <a:rPr lang="en-US" sz="20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/>
          </a:p>
        </p:txBody>
      </p:sp>
      <p:sp>
        <p:nvSpPr>
          <p:cNvPr id="1570" name="Google Shape;1570;p185"/>
          <p:cNvSpPr txBox="1"/>
          <p:nvPr/>
        </p:nvSpPr>
        <p:spPr>
          <a:xfrm>
            <a:off x="3441700" y="5365750"/>
            <a:ext cx="3409950" cy="49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2523"/>
              </a:buClr>
              <a:buSzPts val="2600"/>
              <a:buFont typeface="Arial"/>
              <a:buNone/>
            </a:pPr>
            <a:r>
              <a:rPr lang="en-US" sz="2600" b="1" i="1" u="none" strike="noStrike" cap="none">
                <a:solidFill>
                  <a:srgbClr val="632523"/>
                </a:solidFill>
                <a:latin typeface="Calibri"/>
                <a:ea typeface="Calibri"/>
                <a:cs typeface="Calibri"/>
                <a:sym typeface="Calibri"/>
              </a:rPr>
              <a:t>090° 10kts</a:t>
            </a:r>
            <a:endParaRPr sz="2600" b="1" i="1" u="none" strike="noStrike" cap="none">
              <a:solidFill>
                <a:srgbClr val="63252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1" name="Google Shape;1571;p185"/>
          <p:cNvSpPr txBox="1"/>
          <p:nvPr/>
        </p:nvSpPr>
        <p:spPr>
          <a:xfrm>
            <a:off x="152400" y="5276850"/>
            <a:ext cx="8991600" cy="7381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Compensating is… </a:t>
            </a:r>
            <a:br>
              <a:rPr lang="en-US" sz="20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2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Co/Sp</a:t>
            </a:r>
            <a:r>
              <a:rPr lang="en-US" sz="2200" b="1" i="1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in order to compensate for the actual current </a:t>
            </a:r>
            <a:r>
              <a:rPr lang="en-US" sz="20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2000" b="1" i="1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Set &amp; Drift</a:t>
            </a:r>
            <a:r>
              <a:rPr lang="en-US" sz="20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).     </a:t>
            </a:r>
            <a:endParaRPr/>
          </a:p>
        </p:txBody>
      </p:sp>
      <p:sp>
        <p:nvSpPr>
          <p:cNvPr id="1572" name="Google Shape;1572;p185"/>
          <p:cNvSpPr/>
          <p:nvPr/>
        </p:nvSpPr>
        <p:spPr>
          <a:xfrm>
            <a:off x="114300" y="5075238"/>
            <a:ext cx="190500" cy="190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73" name="Google Shape;1573;p185"/>
          <p:cNvGrpSpPr/>
          <p:nvPr/>
        </p:nvGrpSpPr>
        <p:grpSpPr>
          <a:xfrm>
            <a:off x="7361447" y="3693392"/>
            <a:ext cx="1591566" cy="806278"/>
            <a:chOff x="1351764" y="5061563"/>
            <a:chExt cx="1592775" cy="805639"/>
          </a:xfrm>
        </p:grpSpPr>
        <p:sp>
          <p:nvSpPr>
            <p:cNvPr id="1574" name="Google Shape;1574;p185"/>
            <p:cNvSpPr/>
            <p:nvPr/>
          </p:nvSpPr>
          <p:spPr>
            <a:xfrm rot="5362990">
              <a:off x="2403101" y="5324590"/>
              <a:ext cx="796294" cy="278024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5" name="Google Shape;1575;p185"/>
            <p:cNvSpPr/>
            <p:nvPr/>
          </p:nvSpPr>
          <p:spPr>
            <a:xfrm rot="-37010">
              <a:off x="1353143" y="5068627"/>
              <a:ext cx="1313860" cy="263316"/>
            </a:xfrm>
            <a:prstGeom prst="rect">
              <a:avLst/>
            </a:prstGeom>
            <a:noFill/>
            <a:ln w="9525" cap="flat" cmpd="sng">
              <a:solidFill>
                <a:srgbClr val="FF006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2075" tIns="46025" rIns="92075" bIns="46025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66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FF0066"/>
                  </a:solidFill>
                  <a:latin typeface="Calibri"/>
                  <a:ea typeface="Calibri"/>
                  <a:cs typeface="Calibri"/>
                  <a:sym typeface="Calibri"/>
                </a:rPr>
                <a:t>  090</a:t>
              </a:r>
              <a:r>
                <a:rPr lang="en-US" sz="1100" b="1" i="0" u="none" strike="noStrike" cap="none" baseline="30000">
                  <a:solidFill>
                    <a:srgbClr val="FF0066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lang="en-US" sz="1100" b="1" i="0" u="none" strike="noStrike" cap="none">
                  <a:solidFill>
                    <a:srgbClr val="FF0066"/>
                  </a:solidFill>
                  <a:latin typeface="Calibri"/>
                  <a:ea typeface="Calibri"/>
                  <a:cs typeface="Calibri"/>
                  <a:sym typeface="Calibri"/>
                </a:rPr>
                <a:t>T / 081</a:t>
              </a:r>
              <a:r>
                <a:rPr lang="en-US" sz="1100" b="1" i="0" u="none" strike="noStrike" cap="none" baseline="30000">
                  <a:solidFill>
                    <a:srgbClr val="FF0066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lang="en-US" sz="1100" b="1" i="0" u="none" strike="noStrike" cap="none">
                  <a:solidFill>
                    <a:srgbClr val="FF0066"/>
                  </a:solidFill>
                  <a:latin typeface="Calibri"/>
                  <a:ea typeface="Calibri"/>
                  <a:cs typeface="Calibri"/>
                  <a:sym typeface="Calibri"/>
                </a:rPr>
                <a:t>M</a:t>
              </a:r>
              <a:endParaRPr/>
            </a:p>
          </p:txBody>
        </p:sp>
        <p:sp>
          <p:nvSpPr>
            <p:cNvPr id="1576" name="Google Shape;1576;p185"/>
            <p:cNvSpPr/>
            <p:nvPr/>
          </p:nvSpPr>
          <p:spPr>
            <a:xfrm rot="-37010">
              <a:off x="1356320" y="5333530"/>
              <a:ext cx="1309093" cy="263316"/>
            </a:xfrm>
            <a:prstGeom prst="rect">
              <a:avLst/>
            </a:prstGeom>
            <a:noFill/>
            <a:ln w="9525" cap="flat" cmpd="sng">
              <a:solidFill>
                <a:srgbClr val="FF006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2075" tIns="46025" rIns="92075" bIns="46025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66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FF0066"/>
                  </a:solidFill>
                  <a:latin typeface="Calibri"/>
                  <a:ea typeface="Calibri"/>
                  <a:cs typeface="Calibri"/>
                  <a:sym typeface="Calibri"/>
                </a:rPr>
                <a:t>  10 kts</a:t>
              </a:r>
              <a:endParaRPr sz="1100" b="1" i="0" u="none" strike="noStrike" cap="non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7" name="Google Shape;1577;p185"/>
            <p:cNvSpPr/>
            <p:nvPr/>
          </p:nvSpPr>
          <p:spPr>
            <a:xfrm rot="-37010">
              <a:off x="1357910" y="5598433"/>
              <a:ext cx="1309093" cy="261730"/>
            </a:xfrm>
            <a:prstGeom prst="rect">
              <a:avLst/>
            </a:prstGeom>
            <a:noFill/>
            <a:ln w="9525" cap="flat" cmpd="sng">
              <a:solidFill>
                <a:srgbClr val="FF006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2075" tIns="46025" rIns="92075" bIns="46025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66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FF0066"/>
                  </a:solidFill>
                  <a:latin typeface="Calibri"/>
                  <a:ea typeface="Calibri"/>
                  <a:cs typeface="Calibri"/>
                  <a:sym typeface="Calibri"/>
                </a:rPr>
                <a:t>  12,000 yds</a:t>
              </a:r>
              <a:endParaRPr sz="1100" b="1" i="0" u="none" strike="noStrike" cap="non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78" name="Google Shape;1578;p185"/>
          <p:cNvSpPr/>
          <p:nvPr/>
        </p:nvSpPr>
        <p:spPr>
          <a:xfrm rot="5400000">
            <a:off x="2886075" y="4745038"/>
            <a:ext cx="247650" cy="381000"/>
          </a:xfrm>
          <a:prstGeom prst="triangle">
            <a:avLst>
              <a:gd name="adj" fmla="val 51701"/>
            </a:avLst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79" name="Google Shape;1579;p185"/>
          <p:cNvGrpSpPr/>
          <p:nvPr/>
        </p:nvGrpSpPr>
        <p:grpSpPr>
          <a:xfrm>
            <a:off x="7712075" y="2114550"/>
            <a:ext cx="304800" cy="304800"/>
            <a:chOff x="1488" y="2400"/>
            <a:chExt cx="192" cy="192"/>
          </a:xfrm>
        </p:grpSpPr>
        <p:sp>
          <p:nvSpPr>
            <p:cNvPr id="1580" name="Google Shape;1580;p185"/>
            <p:cNvSpPr/>
            <p:nvPr/>
          </p:nvSpPr>
          <p:spPr>
            <a:xfrm>
              <a:off x="1536" y="2448"/>
              <a:ext cx="96" cy="9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1" name="Google Shape;1581;p185"/>
            <p:cNvSpPr/>
            <p:nvPr/>
          </p:nvSpPr>
          <p:spPr>
            <a:xfrm>
              <a:off x="1488" y="2400"/>
              <a:ext cx="192" cy="19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82" name="Google Shape;1582;p185"/>
          <p:cNvSpPr txBox="1"/>
          <p:nvPr/>
        </p:nvSpPr>
        <p:spPr>
          <a:xfrm>
            <a:off x="7940675" y="2441575"/>
            <a:ext cx="80645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0909</a:t>
            </a:r>
            <a:endParaRPr/>
          </a:p>
        </p:txBody>
      </p:sp>
      <p:cxnSp>
        <p:nvCxnSpPr>
          <p:cNvPr id="1583" name="Google Shape;1583;p185"/>
          <p:cNvCxnSpPr/>
          <p:nvPr/>
        </p:nvCxnSpPr>
        <p:spPr>
          <a:xfrm rot="10800000" flipH="1">
            <a:off x="5637213" y="2343150"/>
            <a:ext cx="2058987" cy="1152525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dash"/>
            <a:round/>
            <a:headEnd type="none" w="med" len="med"/>
            <a:tailEnd type="stealth" w="lg" len="lg"/>
          </a:ln>
        </p:spPr>
      </p:cxnSp>
      <p:sp>
        <p:nvSpPr>
          <p:cNvPr id="1584" name="Google Shape;1584;p185"/>
          <p:cNvSpPr txBox="1"/>
          <p:nvPr/>
        </p:nvSpPr>
        <p:spPr>
          <a:xfrm>
            <a:off x="7772400" y="2786063"/>
            <a:ext cx="1719263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Set / Drift</a:t>
            </a:r>
            <a:endParaRPr/>
          </a:p>
        </p:txBody>
      </p:sp>
      <p:sp>
        <p:nvSpPr>
          <p:cNvPr id="1585" name="Google Shape;1585;p185"/>
          <p:cNvSpPr/>
          <p:nvPr/>
        </p:nvSpPr>
        <p:spPr>
          <a:xfrm rot="5400000">
            <a:off x="5400675" y="3357563"/>
            <a:ext cx="247650" cy="381000"/>
          </a:xfrm>
          <a:prstGeom prst="triangle">
            <a:avLst>
              <a:gd name="adj" fmla="val 51701"/>
            </a:avLst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6" name="Google Shape;1586;p185"/>
          <p:cNvSpPr txBox="1"/>
          <p:nvPr/>
        </p:nvSpPr>
        <p:spPr>
          <a:xfrm>
            <a:off x="5715000" y="2801938"/>
            <a:ext cx="3344863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Compensating Co/Sp</a:t>
            </a:r>
            <a:endParaRPr sz="2400" b="1" i="1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7" name="Google Shape;1587;p185"/>
          <p:cNvSpPr txBox="1"/>
          <p:nvPr/>
        </p:nvSpPr>
        <p:spPr>
          <a:xfrm>
            <a:off x="7573963" y="1760538"/>
            <a:ext cx="1752600" cy="163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0"/>
              <a:buFont typeface="Arial"/>
              <a:buNone/>
            </a:pPr>
            <a:r>
              <a:rPr lang="en-US" sz="100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×</a:t>
            </a:r>
            <a:endParaRPr sz="10000" b="1" i="0" u="none" strike="noStrike" cap="non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8" name="Google Shape;1588;p185"/>
          <p:cNvSpPr txBox="1"/>
          <p:nvPr/>
        </p:nvSpPr>
        <p:spPr>
          <a:xfrm>
            <a:off x="7432675" y="4205288"/>
            <a:ext cx="1752600" cy="163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0"/>
              <a:buFont typeface="Arial"/>
              <a:buNone/>
            </a:pPr>
            <a:r>
              <a:rPr lang="en-US" sz="100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×</a:t>
            </a:r>
            <a:endParaRPr sz="10000" b="1" i="0" u="none" strike="noStrike" cap="non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9" name="Google Shape;1589;p185"/>
          <p:cNvSpPr txBox="1"/>
          <p:nvPr/>
        </p:nvSpPr>
        <p:spPr>
          <a:xfrm>
            <a:off x="869950" y="3255963"/>
            <a:ext cx="728663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C-090</a:t>
            </a:r>
            <a:endParaRPr/>
          </a:p>
        </p:txBody>
      </p:sp>
      <p:sp>
        <p:nvSpPr>
          <p:cNvPr id="1590" name="Google Shape;1590;p185"/>
          <p:cNvSpPr txBox="1"/>
          <p:nvPr/>
        </p:nvSpPr>
        <p:spPr>
          <a:xfrm>
            <a:off x="885825" y="3532188"/>
            <a:ext cx="650875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S- 10</a:t>
            </a:r>
            <a:endParaRPr sz="1800" b="1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1" name="Google Shape;1591;p185"/>
          <p:cNvSpPr txBox="1"/>
          <p:nvPr/>
        </p:nvSpPr>
        <p:spPr>
          <a:xfrm>
            <a:off x="3263900" y="4648200"/>
            <a:ext cx="728663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C-090</a:t>
            </a:r>
            <a:endParaRPr/>
          </a:p>
        </p:txBody>
      </p:sp>
      <p:sp>
        <p:nvSpPr>
          <p:cNvPr id="1592" name="Google Shape;1592;p185"/>
          <p:cNvSpPr txBox="1"/>
          <p:nvPr/>
        </p:nvSpPr>
        <p:spPr>
          <a:xfrm>
            <a:off x="3279775" y="4924425"/>
            <a:ext cx="650875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S- 10</a:t>
            </a:r>
            <a:endParaRPr sz="1800" b="1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1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1"/>
                            </p:stCondLst>
                            <p:childTnLst>
                              <p:par>
                                <p:cTn id="1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5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46" name="Google Shape;1446;p184"/>
          <p:cNvCxnSpPr/>
          <p:nvPr/>
        </p:nvCxnSpPr>
        <p:spPr>
          <a:xfrm>
            <a:off x="114300" y="3554413"/>
            <a:ext cx="8572500" cy="0"/>
          </a:xfrm>
          <a:prstGeom prst="straightConnector1">
            <a:avLst/>
          </a:prstGeom>
          <a:noFill/>
          <a:ln w="22225" cap="flat" cmpd="sng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7" name="Google Shape;1447;p184"/>
          <p:cNvCxnSpPr/>
          <p:nvPr/>
        </p:nvCxnSpPr>
        <p:spPr>
          <a:xfrm>
            <a:off x="833438" y="3556000"/>
            <a:ext cx="6019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48" name="Google Shape;1448;p184"/>
          <p:cNvGrpSpPr/>
          <p:nvPr/>
        </p:nvGrpSpPr>
        <p:grpSpPr>
          <a:xfrm>
            <a:off x="681038" y="3403600"/>
            <a:ext cx="304800" cy="304800"/>
            <a:chOff x="864" y="1680"/>
            <a:chExt cx="192" cy="192"/>
          </a:xfrm>
        </p:grpSpPr>
        <p:sp>
          <p:nvSpPr>
            <p:cNvPr id="1449" name="Google Shape;1449;p184"/>
            <p:cNvSpPr/>
            <p:nvPr/>
          </p:nvSpPr>
          <p:spPr>
            <a:xfrm>
              <a:off x="912" y="1728"/>
              <a:ext cx="96" cy="9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184"/>
            <p:cNvSpPr/>
            <p:nvPr/>
          </p:nvSpPr>
          <p:spPr>
            <a:xfrm>
              <a:off x="864" y="1680"/>
              <a:ext cx="192" cy="19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1" name="Google Shape;1451;p184"/>
          <p:cNvGrpSpPr/>
          <p:nvPr/>
        </p:nvGrpSpPr>
        <p:grpSpPr>
          <a:xfrm>
            <a:off x="2943225" y="4792663"/>
            <a:ext cx="304800" cy="304800"/>
            <a:chOff x="1488" y="2400"/>
            <a:chExt cx="192" cy="192"/>
          </a:xfrm>
        </p:grpSpPr>
        <p:sp>
          <p:nvSpPr>
            <p:cNvPr id="1452" name="Google Shape;1452;p184"/>
            <p:cNvSpPr/>
            <p:nvPr/>
          </p:nvSpPr>
          <p:spPr>
            <a:xfrm>
              <a:off x="1536" y="2448"/>
              <a:ext cx="96" cy="9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1453;p184"/>
            <p:cNvSpPr/>
            <p:nvPr/>
          </p:nvSpPr>
          <p:spPr>
            <a:xfrm>
              <a:off x="1488" y="2400"/>
              <a:ext cx="192" cy="19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4" name="Google Shape;1454;p184"/>
          <p:cNvGrpSpPr/>
          <p:nvPr/>
        </p:nvGrpSpPr>
        <p:grpSpPr>
          <a:xfrm>
            <a:off x="3118874" y="3404021"/>
            <a:ext cx="304800" cy="304800"/>
            <a:chOff x="4032" y="1824"/>
            <a:chExt cx="192" cy="192"/>
          </a:xfrm>
        </p:grpSpPr>
        <p:sp>
          <p:nvSpPr>
            <p:cNvPr id="1455" name="Google Shape;1455;p184"/>
            <p:cNvSpPr/>
            <p:nvPr/>
          </p:nvSpPr>
          <p:spPr>
            <a:xfrm>
              <a:off x="4080" y="1872"/>
              <a:ext cx="96" cy="96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184"/>
            <p:cNvSpPr/>
            <p:nvPr/>
          </p:nvSpPr>
          <p:spPr>
            <a:xfrm>
              <a:off x="4032" y="1824"/>
              <a:ext cx="192" cy="1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4" y="-1"/>
                    <a:pt x="21599" y="4835"/>
                    <a:pt x="216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7" name="Google Shape;1457;p184"/>
          <p:cNvSpPr txBox="1"/>
          <p:nvPr/>
        </p:nvSpPr>
        <p:spPr>
          <a:xfrm>
            <a:off x="228600" y="3135313"/>
            <a:ext cx="703263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0900</a:t>
            </a:r>
            <a:endParaRPr/>
          </a:p>
        </p:txBody>
      </p:sp>
      <p:sp>
        <p:nvSpPr>
          <p:cNvPr id="1458" name="Google Shape;1458;p184"/>
          <p:cNvSpPr txBox="1"/>
          <p:nvPr/>
        </p:nvSpPr>
        <p:spPr>
          <a:xfrm>
            <a:off x="2505075" y="5024438"/>
            <a:ext cx="652463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0903</a:t>
            </a:r>
            <a:endParaRPr/>
          </a:p>
        </p:txBody>
      </p:sp>
      <p:cxnSp>
        <p:nvCxnSpPr>
          <p:cNvPr id="1459" name="Google Shape;1459;p184"/>
          <p:cNvCxnSpPr/>
          <p:nvPr/>
        </p:nvCxnSpPr>
        <p:spPr>
          <a:xfrm flipH="1">
            <a:off x="3103563" y="3556000"/>
            <a:ext cx="168275" cy="1284288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460" name="Google Shape;1460;p184"/>
          <p:cNvCxnSpPr/>
          <p:nvPr/>
        </p:nvCxnSpPr>
        <p:spPr>
          <a:xfrm>
            <a:off x="3095625" y="4945063"/>
            <a:ext cx="4648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61" name="Google Shape;1461;p184"/>
          <p:cNvGrpSpPr/>
          <p:nvPr/>
        </p:nvGrpSpPr>
        <p:grpSpPr>
          <a:xfrm>
            <a:off x="5304924" y="4793434"/>
            <a:ext cx="304800" cy="304800"/>
            <a:chOff x="4032" y="1824"/>
            <a:chExt cx="192" cy="192"/>
          </a:xfrm>
        </p:grpSpPr>
        <p:sp>
          <p:nvSpPr>
            <p:cNvPr id="1462" name="Google Shape;1462;p184"/>
            <p:cNvSpPr/>
            <p:nvPr/>
          </p:nvSpPr>
          <p:spPr>
            <a:xfrm>
              <a:off x="4080" y="1872"/>
              <a:ext cx="96" cy="96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184"/>
            <p:cNvSpPr/>
            <p:nvPr/>
          </p:nvSpPr>
          <p:spPr>
            <a:xfrm>
              <a:off x="4032" y="1824"/>
              <a:ext cx="192" cy="1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4" y="-1"/>
                    <a:pt x="21599" y="4835"/>
                    <a:pt x="216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464" name="Google Shape;1464;p184"/>
          <p:cNvCxnSpPr/>
          <p:nvPr/>
        </p:nvCxnSpPr>
        <p:spPr>
          <a:xfrm rot="10800000" flipH="1">
            <a:off x="2895600" y="3594100"/>
            <a:ext cx="2678113" cy="2806700"/>
          </a:xfrm>
          <a:prstGeom prst="straightConnector1">
            <a:avLst/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465" name="Google Shape;1465;p184"/>
          <p:cNvGrpSpPr/>
          <p:nvPr/>
        </p:nvGrpSpPr>
        <p:grpSpPr>
          <a:xfrm>
            <a:off x="5491960" y="3402041"/>
            <a:ext cx="304800" cy="304800"/>
            <a:chOff x="4032" y="1824"/>
            <a:chExt cx="192" cy="192"/>
          </a:xfrm>
        </p:grpSpPr>
        <p:sp>
          <p:nvSpPr>
            <p:cNvPr id="1466" name="Google Shape;1466;p184"/>
            <p:cNvSpPr/>
            <p:nvPr/>
          </p:nvSpPr>
          <p:spPr>
            <a:xfrm>
              <a:off x="4080" y="1872"/>
              <a:ext cx="96" cy="96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1467;p184"/>
            <p:cNvSpPr/>
            <p:nvPr/>
          </p:nvSpPr>
          <p:spPr>
            <a:xfrm>
              <a:off x="4032" y="1824"/>
              <a:ext cx="192" cy="1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4" y="-1"/>
                    <a:pt x="21599" y="4835"/>
                    <a:pt x="216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8" name="Google Shape;1468;p184"/>
          <p:cNvGrpSpPr/>
          <p:nvPr/>
        </p:nvGrpSpPr>
        <p:grpSpPr>
          <a:xfrm>
            <a:off x="7654259" y="4767704"/>
            <a:ext cx="304800" cy="304800"/>
            <a:chOff x="4032" y="1824"/>
            <a:chExt cx="192" cy="192"/>
          </a:xfrm>
        </p:grpSpPr>
        <p:sp>
          <p:nvSpPr>
            <p:cNvPr id="1469" name="Google Shape;1469;p184"/>
            <p:cNvSpPr/>
            <p:nvPr/>
          </p:nvSpPr>
          <p:spPr>
            <a:xfrm>
              <a:off x="4080" y="1872"/>
              <a:ext cx="96" cy="96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184"/>
            <p:cNvSpPr/>
            <p:nvPr/>
          </p:nvSpPr>
          <p:spPr>
            <a:xfrm>
              <a:off x="4032" y="1824"/>
              <a:ext cx="192" cy="1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4" y="-1"/>
                    <a:pt x="21599" y="4835"/>
                    <a:pt x="216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71" name="Google Shape;1471;p184"/>
          <p:cNvSpPr txBox="1"/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Calculate Correcting Course and Speed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72" name="Google Shape;1472;p184"/>
          <p:cNvSpPr txBox="1"/>
          <p:nvPr/>
        </p:nvSpPr>
        <p:spPr>
          <a:xfrm>
            <a:off x="2751138" y="3098800"/>
            <a:ext cx="7048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0903</a:t>
            </a:r>
            <a:endParaRPr/>
          </a:p>
        </p:txBody>
      </p:sp>
      <p:sp>
        <p:nvSpPr>
          <p:cNvPr id="1473" name="Google Shape;1473;p184"/>
          <p:cNvSpPr txBox="1"/>
          <p:nvPr/>
        </p:nvSpPr>
        <p:spPr>
          <a:xfrm>
            <a:off x="4876800" y="3098800"/>
            <a:ext cx="7048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0906</a:t>
            </a:r>
            <a:endParaRPr/>
          </a:p>
        </p:txBody>
      </p:sp>
      <p:sp>
        <p:nvSpPr>
          <p:cNvPr id="1474" name="Google Shape;1474;p184"/>
          <p:cNvSpPr txBox="1"/>
          <p:nvPr/>
        </p:nvSpPr>
        <p:spPr>
          <a:xfrm>
            <a:off x="5519738" y="4606925"/>
            <a:ext cx="703262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0906</a:t>
            </a:r>
            <a:endParaRPr/>
          </a:p>
        </p:txBody>
      </p:sp>
      <p:sp>
        <p:nvSpPr>
          <p:cNvPr id="1475" name="Google Shape;1475;p184"/>
          <p:cNvSpPr txBox="1"/>
          <p:nvPr/>
        </p:nvSpPr>
        <p:spPr>
          <a:xfrm>
            <a:off x="7883525" y="4549775"/>
            <a:ext cx="703263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0909</a:t>
            </a:r>
            <a:endParaRPr/>
          </a:p>
        </p:txBody>
      </p:sp>
      <p:sp>
        <p:nvSpPr>
          <p:cNvPr id="1476" name="Google Shape;1476;p184"/>
          <p:cNvSpPr txBox="1"/>
          <p:nvPr/>
        </p:nvSpPr>
        <p:spPr>
          <a:xfrm>
            <a:off x="4989513" y="1895475"/>
            <a:ext cx="205740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(060°)</a:t>
            </a:r>
            <a:endParaRPr/>
          </a:p>
        </p:txBody>
      </p:sp>
      <p:sp>
        <p:nvSpPr>
          <p:cNvPr id="1477" name="Google Shape;1477;p184"/>
          <p:cNvSpPr txBox="1"/>
          <p:nvPr/>
        </p:nvSpPr>
        <p:spPr>
          <a:xfrm>
            <a:off x="4953000" y="2311400"/>
            <a:ext cx="205740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(1,280yds / 3min)</a:t>
            </a:r>
            <a:endParaRPr/>
          </a:p>
        </p:txBody>
      </p:sp>
      <p:sp>
        <p:nvSpPr>
          <p:cNvPr id="1478" name="Google Shape;1478;p184"/>
          <p:cNvSpPr txBox="1"/>
          <p:nvPr/>
        </p:nvSpPr>
        <p:spPr>
          <a:xfrm>
            <a:off x="7805738" y="2281238"/>
            <a:ext cx="1566862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(12.8kts)</a:t>
            </a:r>
            <a:endParaRPr/>
          </a:p>
        </p:txBody>
      </p:sp>
      <p:sp>
        <p:nvSpPr>
          <p:cNvPr id="1479" name="Google Shape;1479;p184"/>
          <p:cNvSpPr/>
          <p:nvPr/>
        </p:nvSpPr>
        <p:spPr>
          <a:xfrm>
            <a:off x="7391400" y="2420938"/>
            <a:ext cx="3048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0" name="Google Shape;1480;p184"/>
          <p:cNvSpPr txBox="1"/>
          <p:nvPr/>
        </p:nvSpPr>
        <p:spPr>
          <a:xfrm>
            <a:off x="3282950" y="3563938"/>
            <a:ext cx="442913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D1</a:t>
            </a:r>
            <a:endParaRPr/>
          </a:p>
        </p:txBody>
      </p:sp>
      <p:sp>
        <p:nvSpPr>
          <p:cNvPr id="1481" name="Google Shape;1481;p184"/>
          <p:cNvSpPr txBox="1"/>
          <p:nvPr/>
        </p:nvSpPr>
        <p:spPr>
          <a:xfrm>
            <a:off x="5573713" y="3544888"/>
            <a:ext cx="44450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D2</a:t>
            </a:r>
            <a:endParaRPr/>
          </a:p>
        </p:txBody>
      </p:sp>
      <p:sp>
        <p:nvSpPr>
          <p:cNvPr id="1482" name="Google Shape;1482;p184"/>
          <p:cNvSpPr txBox="1"/>
          <p:nvPr/>
        </p:nvSpPr>
        <p:spPr>
          <a:xfrm>
            <a:off x="5786438" y="3122613"/>
            <a:ext cx="2366962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060°  1,280yds</a:t>
            </a:r>
            <a:endParaRPr sz="2400" b="1" i="1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83" name="Google Shape;1483;p184"/>
          <p:cNvCxnSpPr/>
          <p:nvPr/>
        </p:nvCxnSpPr>
        <p:spPr>
          <a:xfrm flipH="1">
            <a:off x="2895600" y="3594100"/>
            <a:ext cx="381000" cy="2843213"/>
          </a:xfrm>
          <a:prstGeom prst="straightConnector1">
            <a:avLst/>
          </a:prstGeom>
          <a:noFill/>
          <a:ln w="412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84" name="Google Shape;1484;p184"/>
          <p:cNvSpPr/>
          <p:nvPr/>
        </p:nvSpPr>
        <p:spPr>
          <a:xfrm rot="384203" flipH="1">
            <a:off x="2803525" y="3673475"/>
            <a:ext cx="342900" cy="989013"/>
          </a:xfrm>
          <a:prstGeom prst="rightBrace">
            <a:avLst>
              <a:gd name="adj1" fmla="val 21886"/>
              <a:gd name="adj2" fmla="val 50972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5" name="Google Shape;1485;p184"/>
          <p:cNvSpPr txBox="1"/>
          <p:nvPr/>
        </p:nvSpPr>
        <p:spPr>
          <a:xfrm>
            <a:off x="1301750" y="4095750"/>
            <a:ext cx="175260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190°  300yds</a:t>
            </a:r>
            <a:endParaRPr sz="20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6" name="Google Shape;1486;p184"/>
          <p:cNvSpPr/>
          <p:nvPr/>
        </p:nvSpPr>
        <p:spPr>
          <a:xfrm rot="384203" flipH="1">
            <a:off x="2568575" y="5310188"/>
            <a:ext cx="342900" cy="989012"/>
          </a:xfrm>
          <a:prstGeom prst="rightBrace">
            <a:avLst>
              <a:gd name="adj1" fmla="val 21886"/>
              <a:gd name="adj2" fmla="val 50972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7" name="Google Shape;1487;p184"/>
          <p:cNvSpPr txBox="1"/>
          <p:nvPr/>
        </p:nvSpPr>
        <p:spPr>
          <a:xfrm>
            <a:off x="1066800" y="5732463"/>
            <a:ext cx="175260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190°  300yds</a:t>
            </a:r>
            <a:endParaRPr sz="20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88" name="Google Shape;1488;p184"/>
          <p:cNvGrpSpPr/>
          <p:nvPr/>
        </p:nvGrpSpPr>
        <p:grpSpPr>
          <a:xfrm>
            <a:off x="5305425" y="4787900"/>
            <a:ext cx="304800" cy="304800"/>
            <a:chOff x="1488" y="2400"/>
            <a:chExt cx="192" cy="192"/>
          </a:xfrm>
        </p:grpSpPr>
        <p:sp>
          <p:nvSpPr>
            <p:cNvPr id="1489" name="Google Shape;1489;p184"/>
            <p:cNvSpPr/>
            <p:nvPr/>
          </p:nvSpPr>
          <p:spPr>
            <a:xfrm>
              <a:off x="1536" y="2448"/>
              <a:ext cx="96" cy="9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184"/>
            <p:cNvSpPr/>
            <p:nvPr/>
          </p:nvSpPr>
          <p:spPr>
            <a:xfrm>
              <a:off x="1488" y="2400"/>
              <a:ext cx="192" cy="19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491" name="Google Shape;1491;p184"/>
          <p:cNvCxnSpPr/>
          <p:nvPr/>
        </p:nvCxnSpPr>
        <p:spPr>
          <a:xfrm rot="10800000" flipH="1">
            <a:off x="3078163" y="3565525"/>
            <a:ext cx="2543175" cy="1387475"/>
          </a:xfrm>
          <a:prstGeom prst="straightConnector1">
            <a:avLst/>
          </a:prstGeom>
          <a:noFill/>
          <a:ln w="44450" cap="flat" cmpd="sng">
            <a:solidFill>
              <a:srgbClr val="632423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1492" name="Google Shape;1492;p184"/>
          <p:cNvCxnSpPr/>
          <p:nvPr/>
        </p:nvCxnSpPr>
        <p:spPr>
          <a:xfrm flipH="1">
            <a:off x="3098800" y="3571875"/>
            <a:ext cx="168275" cy="1284288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493" name="Google Shape;1493;p184"/>
          <p:cNvGrpSpPr/>
          <p:nvPr/>
        </p:nvGrpSpPr>
        <p:grpSpPr>
          <a:xfrm>
            <a:off x="7361447" y="3693392"/>
            <a:ext cx="1591566" cy="806278"/>
            <a:chOff x="1351764" y="5061563"/>
            <a:chExt cx="1592775" cy="805639"/>
          </a:xfrm>
        </p:grpSpPr>
        <p:sp>
          <p:nvSpPr>
            <p:cNvPr id="1494" name="Google Shape;1494;p184"/>
            <p:cNvSpPr/>
            <p:nvPr/>
          </p:nvSpPr>
          <p:spPr>
            <a:xfrm rot="5362990">
              <a:off x="2403101" y="5324590"/>
              <a:ext cx="796294" cy="278024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1495;p184"/>
            <p:cNvSpPr/>
            <p:nvPr/>
          </p:nvSpPr>
          <p:spPr>
            <a:xfrm rot="-37010">
              <a:off x="1353143" y="5068627"/>
              <a:ext cx="1313860" cy="263316"/>
            </a:xfrm>
            <a:prstGeom prst="rect">
              <a:avLst/>
            </a:prstGeom>
            <a:noFill/>
            <a:ln w="9525" cap="flat" cmpd="sng">
              <a:solidFill>
                <a:srgbClr val="FF006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2075" tIns="46025" rIns="92075" bIns="46025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66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FF0066"/>
                  </a:solidFill>
                  <a:latin typeface="Calibri"/>
                  <a:ea typeface="Calibri"/>
                  <a:cs typeface="Calibri"/>
                  <a:sym typeface="Calibri"/>
                </a:rPr>
                <a:t>  090</a:t>
              </a:r>
              <a:r>
                <a:rPr lang="en-US" sz="1100" b="1" i="0" u="none" strike="noStrike" cap="none" baseline="30000">
                  <a:solidFill>
                    <a:srgbClr val="FF0066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lang="en-US" sz="1100" b="1" i="0" u="none" strike="noStrike" cap="none">
                  <a:solidFill>
                    <a:srgbClr val="FF0066"/>
                  </a:solidFill>
                  <a:latin typeface="Calibri"/>
                  <a:ea typeface="Calibri"/>
                  <a:cs typeface="Calibri"/>
                  <a:sym typeface="Calibri"/>
                </a:rPr>
                <a:t>T / 081</a:t>
              </a:r>
              <a:r>
                <a:rPr lang="en-US" sz="1100" b="1" i="0" u="none" strike="noStrike" cap="none" baseline="30000">
                  <a:solidFill>
                    <a:srgbClr val="FF0066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lang="en-US" sz="1100" b="1" i="0" u="none" strike="noStrike" cap="none">
                  <a:solidFill>
                    <a:srgbClr val="FF0066"/>
                  </a:solidFill>
                  <a:latin typeface="Calibri"/>
                  <a:ea typeface="Calibri"/>
                  <a:cs typeface="Calibri"/>
                  <a:sym typeface="Calibri"/>
                </a:rPr>
                <a:t>M</a:t>
              </a:r>
              <a:endParaRPr/>
            </a:p>
          </p:txBody>
        </p:sp>
        <p:sp>
          <p:nvSpPr>
            <p:cNvPr id="1496" name="Google Shape;1496;p184"/>
            <p:cNvSpPr/>
            <p:nvPr/>
          </p:nvSpPr>
          <p:spPr>
            <a:xfrm rot="-37010">
              <a:off x="1356320" y="5333530"/>
              <a:ext cx="1309093" cy="263316"/>
            </a:xfrm>
            <a:prstGeom prst="rect">
              <a:avLst/>
            </a:prstGeom>
            <a:noFill/>
            <a:ln w="9525" cap="flat" cmpd="sng">
              <a:solidFill>
                <a:srgbClr val="FF006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2075" tIns="46025" rIns="92075" bIns="46025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66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FF0066"/>
                  </a:solidFill>
                  <a:latin typeface="Calibri"/>
                  <a:ea typeface="Calibri"/>
                  <a:cs typeface="Calibri"/>
                  <a:sym typeface="Calibri"/>
                </a:rPr>
                <a:t>  10 kts</a:t>
              </a:r>
              <a:endParaRPr sz="1100" b="1" i="0" u="none" strike="noStrike" cap="non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184"/>
            <p:cNvSpPr/>
            <p:nvPr/>
          </p:nvSpPr>
          <p:spPr>
            <a:xfrm rot="-37010">
              <a:off x="1357910" y="5598433"/>
              <a:ext cx="1309093" cy="261730"/>
            </a:xfrm>
            <a:prstGeom prst="rect">
              <a:avLst/>
            </a:prstGeom>
            <a:noFill/>
            <a:ln w="9525" cap="flat" cmpd="sng">
              <a:solidFill>
                <a:srgbClr val="FF006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2075" tIns="46025" rIns="92075" bIns="46025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66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FF0066"/>
                  </a:solidFill>
                  <a:latin typeface="Calibri"/>
                  <a:ea typeface="Calibri"/>
                  <a:cs typeface="Calibri"/>
                  <a:sym typeface="Calibri"/>
                </a:rPr>
                <a:t>  12,000 yds</a:t>
              </a:r>
              <a:endParaRPr sz="1100" b="1" i="0" u="none" strike="noStrike" cap="non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8" name="Google Shape;1498;p184"/>
          <p:cNvGrpSpPr/>
          <p:nvPr/>
        </p:nvGrpSpPr>
        <p:grpSpPr>
          <a:xfrm>
            <a:off x="5378450" y="6240463"/>
            <a:ext cx="304800" cy="304800"/>
            <a:chOff x="1488" y="2400"/>
            <a:chExt cx="192" cy="192"/>
          </a:xfrm>
        </p:grpSpPr>
        <p:sp>
          <p:nvSpPr>
            <p:cNvPr id="1499" name="Google Shape;1499;p184"/>
            <p:cNvSpPr/>
            <p:nvPr/>
          </p:nvSpPr>
          <p:spPr>
            <a:xfrm>
              <a:off x="1536" y="2448"/>
              <a:ext cx="96" cy="9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1500;p184"/>
            <p:cNvSpPr/>
            <p:nvPr/>
          </p:nvSpPr>
          <p:spPr>
            <a:xfrm>
              <a:off x="1488" y="2400"/>
              <a:ext cx="192" cy="19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1" name="Google Shape;1501;p184"/>
          <p:cNvSpPr txBox="1"/>
          <p:nvPr/>
        </p:nvSpPr>
        <p:spPr>
          <a:xfrm>
            <a:off x="5489575" y="5862638"/>
            <a:ext cx="806450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0906</a:t>
            </a:r>
            <a:endParaRPr/>
          </a:p>
        </p:txBody>
      </p:sp>
      <p:cxnSp>
        <p:nvCxnSpPr>
          <p:cNvPr id="1502" name="Google Shape;1502;p184"/>
          <p:cNvCxnSpPr/>
          <p:nvPr/>
        </p:nvCxnSpPr>
        <p:spPr>
          <a:xfrm>
            <a:off x="3295650" y="5051425"/>
            <a:ext cx="2041525" cy="12192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dash"/>
            <a:round/>
            <a:headEnd type="none" w="med" len="med"/>
            <a:tailEnd type="stealth" w="lg" len="lg"/>
          </a:ln>
        </p:spPr>
      </p:cxnSp>
      <p:sp>
        <p:nvSpPr>
          <p:cNvPr id="1503" name="Google Shape;1503;p184"/>
          <p:cNvSpPr txBox="1"/>
          <p:nvPr/>
        </p:nvSpPr>
        <p:spPr>
          <a:xfrm>
            <a:off x="3843338" y="5486400"/>
            <a:ext cx="5029200" cy="138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Correcting is… </a:t>
            </a:r>
            <a:br>
              <a:rPr lang="en-US" sz="20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effectively bringing you back to the second DR of your first fix (</a:t>
            </a:r>
            <a:r>
              <a:rPr lang="en-US" sz="2400" b="1" i="1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D2</a:t>
            </a:r>
            <a:r>
              <a:rPr lang="en-US" sz="20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4" name="Google Shape;1504;p184"/>
          <p:cNvSpPr txBox="1"/>
          <p:nvPr/>
        </p:nvSpPr>
        <p:spPr>
          <a:xfrm>
            <a:off x="533400" y="1828800"/>
            <a:ext cx="4191000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you don’t alter your course,</a:t>
            </a:r>
            <a:br>
              <a:rPr lang="en-US" sz="20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position after 3 minutes will be…</a:t>
            </a:r>
            <a:endParaRPr/>
          </a:p>
        </p:txBody>
      </p:sp>
      <p:sp>
        <p:nvSpPr>
          <p:cNvPr id="1505" name="Google Shape;1505;p184"/>
          <p:cNvSpPr txBox="1"/>
          <p:nvPr/>
        </p:nvSpPr>
        <p:spPr>
          <a:xfrm>
            <a:off x="533400" y="1812925"/>
            <a:ext cx="4229100" cy="4921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Direction From</a:t>
            </a:r>
            <a:r>
              <a:rPr lang="en-US" sz="20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D3</a:t>
            </a:r>
            <a:r>
              <a:rPr lang="en-US" sz="20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lang="en-US" sz="26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DR(D2)</a:t>
            </a:r>
            <a:r>
              <a:rPr lang="en-US" sz="2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/>
          </a:p>
        </p:txBody>
      </p:sp>
      <p:sp>
        <p:nvSpPr>
          <p:cNvPr id="1506" name="Google Shape;1506;p184"/>
          <p:cNvSpPr txBox="1"/>
          <p:nvPr/>
        </p:nvSpPr>
        <p:spPr>
          <a:xfrm>
            <a:off x="622300" y="2251075"/>
            <a:ext cx="4111625" cy="4921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Distance From </a:t>
            </a:r>
            <a:r>
              <a:rPr lang="en-US" sz="26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D3</a:t>
            </a:r>
            <a:r>
              <a:rPr lang="en-US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en-US" sz="26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DR(D2)</a:t>
            </a:r>
            <a:r>
              <a:rPr lang="en-US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/>
          </a:p>
        </p:txBody>
      </p:sp>
      <p:sp>
        <p:nvSpPr>
          <p:cNvPr id="1507" name="Google Shape;1507;p184"/>
          <p:cNvSpPr txBox="1"/>
          <p:nvPr/>
        </p:nvSpPr>
        <p:spPr>
          <a:xfrm>
            <a:off x="2982913" y="6259513"/>
            <a:ext cx="4476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D3</a:t>
            </a:r>
            <a:endParaRPr/>
          </a:p>
        </p:txBody>
      </p:sp>
      <p:sp>
        <p:nvSpPr>
          <p:cNvPr id="1508" name="Google Shape;1508;p184"/>
          <p:cNvSpPr/>
          <p:nvPr/>
        </p:nvSpPr>
        <p:spPr>
          <a:xfrm rot="5400000">
            <a:off x="3030538" y="4749800"/>
            <a:ext cx="247650" cy="381000"/>
          </a:xfrm>
          <a:prstGeom prst="triangle">
            <a:avLst>
              <a:gd name="adj" fmla="val 51701"/>
            </a:avLst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9" name="Google Shape;1509;p184"/>
          <p:cNvSpPr/>
          <p:nvPr/>
        </p:nvSpPr>
        <p:spPr>
          <a:xfrm rot="5400000">
            <a:off x="3030538" y="4745038"/>
            <a:ext cx="247650" cy="381000"/>
          </a:xfrm>
          <a:prstGeom prst="triangle">
            <a:avLst>
              <a:gd name="adj" fmla="val 51701"/>
            </a:avLst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0" name="Google Shape;1510;p184"/>
          <p:cNvSpPr txBox="1"/>
          <p:nvPr/>
        </p:nvSpPr>
        <p:spPr>
          <a:xfrm>
            <a:off x="5857875" y="2590800"/>
            <a:ext cx="1719263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Set &amp; Drift</a:t>
            </a:r>
            <a:endParaRPr/>
          </a:p>
        </p:txBody>
      </p:sp>
      <p:sp>
        <p:nvSpPr>
          <p:cNvPr id="1511" name="Google Shape;1511;p184"/>
          <p:cNvSpPr/>
          <p:nvPr/>
        </p:nvSpPr>
        <p:spPr>
          <a:xfrm>
            <a:off x="5449888" y="5410200"/>
            <a:ext cx="190500" cy="190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2" name="Google Shape;1512;p184"/>
          <p:cNvSpPr txBox="1"/>
          <p:nvPr/>
        </p:nvSpPr>
        <p:spPr>
          <a:xfrm>
            <a:off x="5799138" y="2776538"/>
            <a:ext cx="3344862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Correcting Co/Sp</a:t>
            </a:r>
            <a:endParaRPr sz="2400" b="1" i="1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3" name="Google Shape;1513;p184"/>
          <p:cNvSpPr txBox="1"/>
          <p:nvPr/>
        </p:nvSpPr>
        <p:spPr>
          <a:xfrm>
            <a:off x="936625" y="3219450"/>
            <a:ext cx="728663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C-090</a:t>
            </a:r>
            <a:endParaRPr/>
          </a:p>
        </p:txBody>
      </p:sp>
      <p:sp>
        <p:nvSpPr>
          <p:cNvPr id="1514" name="Google Shape;1514;p184"/>
          <p:cNvSpPr txBox="1"/>
          <p:nvPr/>
        </p:nvSpPr>
        <p:spPr>
          <a:xfrm>
            <a:off x="952500" y="3495675"/>
            <a:ext cx="650875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S- 10</a:t>
            </a:r>
            <a:endParaRPr sz="1800" b="1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5" name="Google Shape;1515;p184"/>
          <p:cNvSpPr txBox="1"/>
          <p:nvPr/>
        </p:nvSpPr>
        <p:spPr>
          <a:xfrm>
            <a:off x="3394075" y="4627563"/>
            <a:ext cx="7270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C-090</a:t>
            </a:r>
            <a:endParaRPr/>
          </a:p>
        </p:txBody>
      </p:sp>
      <p:sp>
        <p:nvSpPr>
          <p:cNvPr id="1516" name="Google Shape;1516;p184"/>
          <p:cNvSpPr txBox="1"/>
          <p:nvPr/>
        </p:nvSpPr>
        <p:spPr>
          <a:xfrm>
            <a:off x="3409950" y="4903788"/>
            <a:ext cx="6508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S- 10</a:t>
            </a:r>
            <a:endParaRPr sz="1800" b="1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1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5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Record Books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FA4319-C5AF-41B6-9523-BF750840E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096842"/>
              </p:ext>
            </p:extLst>
          </p:nvPr>
        </p:nvGraphicFramePr>
        <p:xfrm>
          <a:off x="12066" y="1752600"/>
          <a:ext cx="9055734" cy="4754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055734">
                  <a:extLst>
                    <a:ext uri="{9D8B030D-6E8A-4147-A177-3AD203B41FA5}">
                      <a16:colId xmlns:a16="http://schemas.microsoft.com/office/drawing/2014/main" val="460837169"/>
                    </a:ext>
                  </a:extLst>
                </a:gridCol>
              </a:tblGrid>
              <a:tr h="4419600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-Chapter 6 of the NAVDORM covers all the record books, logs and forms needed for a US Navy warship. 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</a:t>
                      </a:r>
                      <a:r>
                        <a:rPr lang="en-US" sz="2000" u="sng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Ship’s Deck Log</a:t>
                      </a:r>
                      <a:r>
                        <a:rPr lang="en-US" sz="200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-Maintained as a complete daily record of all important events which may affect the crew, safety of the ship or has historical value.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</a:t>
                      </a:r>
                      <a:r>
                        <a:rPr lang="en-US" sz="2000" u="sng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Ship’s Position Log</a:t>
                      </a:r>
                      <a:r>
                        <a:rPr lang="en-US" sz="200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-Record of all positions and sounding from all sources used, including GPS and fathometer sounding.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</a:t>
                      </a:r>
                      <a:r>
                        <a:rPr lang="en-US" sz="2000" u="sng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Standard Bearing Book</a:t>
                      </a:r>
                      <a:r>
                        <a:rPr lang="en-US" sz="200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-Record of the data obtained to determine the ship’s position by visual bearings, sextant angles, RADAR bearings or RADAR ranges.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</a:t>
                      </a:r>
                      <a:r>
                        <a:rPr lang="en-US" sz="2000" u="sng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Navigation Workbook</a:t>
                      </a:r>
                      <a:r>
                        <a:rPr lang="en-US" sz="200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-Record of all observations and computations used for the navigation of the ship.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198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950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7" name="Google Shape;1597;p186"/>
          <p:cNvCxnSpPr/>
          <p:nvPr/>
        </p:nvCxnSpPr>
        <p:spPr>
          <a:xfrm>
            <a:off x="827088" y="3676650"/>
            <a:ext cx="6019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98" name="Google Shape;1598;p186"/>
          <p:cNvGrpSpPr/>
          <p:nvPr/>
        </p:nvGrpSpPr>
        <p:grpSpPr>
          <a:xfrm>
            <a:off x="674688" y="3524250"/>
            <a:ext cx="304800" cy="304800"/>
            <a:chOff x="864" y="1680"/>
            <a:chExt cx="192" cy="192"/>
          </a:xfrm>
        </p:grpSpPr>
        <p:sp>
          <p:nvSpPr>
            <p:cNvPr id="1599" name="Google Shape;1599;p186"/>
            <p:cNvSpPr/>
            <p:nvPr/>
          </p:nvSpPr>
          <p:spPr>
            <a:xfrm>
              <a:off x="912" y="1728"/>
              <a:ext cx="96" cy="9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0" name="Google Shape;1600;p186"/>
            <p:cNvSpPr/>
            <p:nvPr/>
          </p:nvSpPr>
          <p:spPr>
            <a:xfrm>
              <a:off x="864" y="1680"/>
              <a:ext cx="192" cy="19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1" name="Google Shape;1601;p186"/>
          <p:cNvGrpSpPr/>
          <p:nvPr/>
        </p:nvGrpSpPr>
        <p:grpSpPr>
          <a:xfrm>
            <a:off x="2936875" y="4976813"/>
            <a:ext cx="304800" cy="304800"/>
            <a:chOff x="1488" y="2400"/>
            <a:chExt cx="192" cy="192"/>
          </a:xfrm>
        </p:grpSpPr>
        <p:sp>
          <p:nvSpPr>
            <p:cNvPr id="1602" name="Google Shape;1602;p186"/>
            <p:cNvSpPr/>
            <p:nvPr/>
          </p:nvSpPr>
          <p:spPr>
            <a:xfrm>
              <a:off x="1536" y="2448"/>
              <a:ext cx="96" cy="9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3" name="Google Shape;1603;p186"/>
            <p:cNvSpPr/>
            <p:nvPr/>
          </p:nvSpPr>
          <p:spPr>
            <a:xfrm>
              <a:off x="1488" y="2400"/>
              <a:ext cx="192" cy="19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4" name="Google Shape;1604;p186"/>
          <p:cNvGrpSpPr/>
          <p:nvPr/>
        </p:nvGrpSpPr>
        <p:grpSpPr>
          <a:xfrm>
            <a:off x="3113314" y="3524929"/>
            <a:ext cx="304800" cy="304800"/>
            <a:chOff x="4032" y="1824"/>
            <a:chExt cx="192" cy="192"/>
          </a:xfrm>
        </p:grpSpPr>
        <p:sp>
          <p:nvSpPr>
            <p:cNvPr id="1605" name="Google Shape;1605;p186"/>
            <p:cNvSpPr/>
            <p:nvPr/>
          </p:nvSpPr>
          <p:spPr>
            <a:xfrm>
              <a:off x="4080" y="1872"/>
              <a:ext cx="96" cy="96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6" name="Google Shape;1606;p186"/>
            <p:cNvSpPr/>
            <p:nvPr/>
          </p:nvSpPr>
          <p:spPr>
            <a:xfrm>
              <a:off x="4032" y="1824"/>
              <a:ext cx="192" cy="1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4" y="-1"/>
                    <a:pt x="21599" y="4835"/>
                    <a:pt x="216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07" name="Google Shape;1607;p186"/>
          <p:cNvSpPr txBox="1"/>
          <p:nvPr/>
        </p:nvSpPr>
        <p:spPr>
          <a:xfrm>
            <a:off x="381000" y="3048000"/>
            <a:ext cx="80645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0900</a:t>
            </a:r>
            <a:endParaRPr/>
          </a:p>
        </p:txBody>
      </p:sp>
      <p:sp>
        <p:nvSpPr>
          <p:cNvPr id="1608" name="Google Shape;1608;p186"/>
          <p:cNvSpPr txBox="1"/>
          <p:nvPr/>
        </p:nvSpPr>
        <p:spPr>
          <a:xfrm>
            <a:off x="2209800" y="4667250"/>
            <a:ext cx="80645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0903</a:t>
            </a:r>
            <a:endParaRPr/>
          </a:p>
        </p:txBody>
      </p:sp>
      <p:cxnSp>
        <p:nvCxnSpPr>
          <p:cNvPr id="1609" name="Google Shape;1609;p186"/>
          <p:cNvCxnSpPr/>
          <p:nvPr/>
        </p:nvCxnSpPr>
        <p:spPr>
          <a:xfrm flipH="1">
            <a:off x="3124200" y="3676650"/>
            <a:ext cx="152400" cy="14478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1610" name="Google Shape;1610;p186"/>
          <p:cNvCxnSpPr/>
          <p:nvPr/>
        </p:nvCxnSpPr>
        <p:spPr>
          <a:xfrm>
            <a:off x="3089275" y="5129213"/>
            <a:ext cx="4648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11" name="Google Shape;1611;p186"/>
          <p:cNvGrpSpPr/>
          <p:nvPr/>
        </p:nvGrpSpPr>
        <p:grpSpPr>
          <a:xfrm>
            <a:off x="5299364" y="4976810"/>
            <a:ext cx="304800" cy="304800"/>
            <a:chOff x="4032" y="1824"/>
            <a:chExt cx="192" cy="192"/>
          </a:xfrm>
        </p:grpSpPr>
        <p:sp>
          <p:nvSpPr>
            <p:cNvPr id="1612" name="Google Shape;1612;p186"/>
            <p:cNvSpPr/>
            <p:nvPr/>
          </p:nvSpPr>
          <p:spPr>
            <a:xfrm>
              <a:off x="4080" y="1872"/>
              <a:ext cx="96" cy="96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186"/>
            <p:cNvSpPr/>
            <p:nvPr/>
          </p:nvSpPr>
          <p:spPr>
            <a:xfrm>
              <a:off x="4032" y="1824"/>
              <a:ext cx="192" cy="1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4" y="-1"/>
                    <a:pt x="21599" y="4835"/>
                    <a:pt x="216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4" name="Google Shape;1614;p186"/>
          <p:cNvGrpSpPr/>
          <p:nvPr/>
        </p:nvGrpSpPr>
        <p:grpSpPr>
          <a:xfrm>
            <a:off x="5486400" y="3522949"/>
            <a:ext cx="304800" cy="304800"/>
            <a:chOff x="4032" y="1824"/>
            <a:chExt cx="192" cy="192"/>
          </a:xfrm>
        </p:grpSpPr>
        <p:sp>
          <p:nvSpPr>
            <p:cNvPr id="1615" name="Google Shape;1615;p186"/>
            <p:cNvSpPr/>
            <p:nvPr/>
          </p:nvSpPr>
          <p:spPr>
            <a:xfrm>
              <a:off x="4080" y="1872"/>
              <a:ext cx="96" cy="96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186"/>
            <p:cNvSpPr/>
            <p:nvPr/>
          </p:nvSpPr>
          <p:spPr>
            <a:xfrm>
              <a:off x="4032" y="1824"/>
              <a:ext cx="192" cy="1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4" y="-1"/>
                    <a:pt x="21599" y="4835"/>
                    <a:pt x="216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7" name="Google Shape;1617;p186"/>
          <p:cNvGrpSpPr/>
          <p:nvPr/>
        </p:nvGrpSpPr>
        <p:grpSpPr>
          <a:xfrm>
            <a:off x="7648699" y="4951080"/>
            <a:ext cx="304800" cy="304800"/>
            <a:chOff x="4032" y="1824"/>
            <a:chExt cx="192" cy="192"/>
          </a:xfrm>
        </p:grpSpPr>
        <p:sp>
          <p:nvSpPr>
            <p:cNvPr id="1618" name="Google Shape;1618;p186"/>
            <p:cNvSpPr/>
            <p:nvPr/>
          </p:nvSpPr>
          <p:spPr>
            <a:xfrm>
              <a:off x="4080" y="1872"/>
              <a:ext cx="96" cy="96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1619;p186"/>
            <p:cNvSpPr/>
            <p:nvPr/>
          </p:nvSpPr>
          <p:spPr>
            <a:xfrm>
              <a:off x="4032" y="1824"/>
              <a:ext cx="192" cy="1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4" y="-1"/>
                    <a:pt x="21599" y="4835"/>
                    <a:pt x="216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20" name="Google Shape;1620;p186"/>
          <p:cNvSpPr txBox="1"/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Current Triangle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21" name="Google Shape;1621;p186"/>
          <p:cNvSpPr txBox="1"/>
          <p:nvPr/>
        </p:nvSpPr>
        <p:spPr>
          <a:xfrm>
            <a:off x="3276600" y="3124200"/>
            <a:ext cx="80645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0903</a:t>
            </a:r>
            <a:endParaRPr/>
          </a:p>
        </p:txBody>
      </p:sp>
      <p:sp>
        <p:nvSpPr>
          <p:cNvPr id="1622" name="Google Shape;1622;p186"/>
          <p:cNvSpPr txBox="1"/>
          <p:nvPr/>
        </p:nvSpPr>
        <p:spPr>
          <a:xfrm>
            <a:off x="5670550" y="3124200"/>
            <a:ext cx="80645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0906</a:t>
            </a:r>
            <a:endParaRPr/>
          </a:p>
        </p:txBody>
      </p:sp>
      <p:sp>
        <p:nvSpPr>
          <p:cNvPr id="1623" name="Google Shape;1623;p186"/>
          <p:cNvSpPr txBox="1"/>
          <p:nvPr/>
        </p:nvSpPr>
        <p:spPr>
          <a:xfrm>
            <a:off x="5181600" y="4568825"/>
            <a:ext cx="80645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0906</a:t>
            </a:r>
            <a:endParaRPr/>
          </a:p>
        </p:txBody>
      </p:sp>
      <p:sp>
        <p:nvSpPr>
          <p:cNvPr id="1624" name="Google Shape;1624;p186"/>
          <p:cNvSpPr txBox="1"/>
          <p:nvPr/>
        </p:nvSpPr>
        <p:spPr>
          <a:xfrm>
            <a:off x="7575550" y="4568825"/>
            <a:ext cx="80645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0909</a:t>
            </a:r>
            <a:endParaRPr/>
          </a:p>
        </p:txBody>
      </p:sp>
      <p:sp>
        <p:nvSpPr>
          <p:cNvPr id="1625" name="Google Shape;1625;p186"/>
          <p:cNvSpPr txBox="1"/>
          <p:nvPr/>
        </p:nvSpPr>
        <p:spPr>
          <a:xfrm>
            <a:off x="3317875" y="3667125"/>
            <a:ext cx="44450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D1</a:t>
            </a:r>
            <a:endParaRPr/>
          </a:p>
        </p:txBody>
      </p:sp>
      <p:sp>
        <p:nvSpPr>
          <p:cNvPr id="1626" name="Google Shape;1626;p186"/>
          <p:cNvSpPr txBox="1"/>
          <p:nvPr/>
        </p:nvSpPr>
        <p:spPr>
          <a:xfrm>
            <a:off x="5562600" y="3733800"/>
            <a:ext cx="44450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D2</a:t>
            </a:r>
            <a:endParaRPr/>
          </a:p>
        </p:txBody>
      </p:sp>
      <p:sp>
        <p:nvSpPr>
          <p:cNvPr id="1627" name="Google Shape;1627;p186"/>
          <p:cNvSpPr txBox="1"/>
          <p:nvPr/>
        </p:nvSpPr>
        <p:spPr>
          <a:xfrm>
            <a:off x="458788" y="1600200"/>
            <a:ext cx="286702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28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DR(D1)</a:t>
            </a:r>
            <a:r>
              <a:rPr lang="en-US" sz="2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</a:t>
            </a:r>
            <a:r>
              <a:rPr lang="en-US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FIX </a:t>
            </a:r>
            <a:r>
              <a:rPr lang="en-US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/>
          </a:p>
        </p:txBody>
      </p:sp>
      <p:sp>
        <p:nvSpPr>
          <p:cNvPr id="1628" name="Google Shape;1628;p186"/>
          <p:cNvSpPr txBox="1"/>
          <p:nvPr/>
        </p:nvSpPr>
        <p:spPr>
          <a:xfrm>
            <a:off x="4613275" y="1641475"/>
            <a:ext cx="2320925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Set &amp; Drift</a:t>
            </a:r>
            <a:endParaRPr sz="2400" b="1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9" name="Google Shape;1629;p186"/>
          <p:cNvSpPr txBox="1"/>
          <p:nvPr/>
        </p:nvSpPr>
        <p:spPr>
          <a:xfrm>
            <a:off x="6781800" y="1679575"/>
            <a:ext cx="205740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(190°  3kts)</a:t>
            </a:r>
            <a:endParaRPr/>
          </a:p>
        </p:txBody>
      </p:sp>
      <p:sp>
        <p:nvSpPr>
          <p:cNvPr id="1630" name="Google Shape;1630;p186"/>
          <p:cNvSpPr txBox="1"/>
          <p:nvPr/>
        </p:nvSpPr>
        <p:spPr>
          <a:xfrm>
            <a:off x="436563" y="2374900"/>
            <a:ext cx="2851150" cy="522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28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FIX 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</a:t>
            </a:r>
            <a:r>
              <a:rPr lang="en-US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DR(D2)</a:t>
            </a:r>
            <a:r>
              <a:rPr lang="en-US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: </a:t>
            </a:r>
            <a:endParaRPr/>
          </a:p>
        </p:txBody>
      </p:sp>
      <p:sp>
        <p:nvSpPr>
          <p:cNvPr id="1631" name="Google Shape;1631;p186"/>
          <p:cNvSpPr txBox="1"/>
          <p:nvPr/>
        </p:nvSpPr>
        <p:spPr>
          <a:xfrm>
            <a:off x="4613275" y="2416175"/>
            <a:ext cx="2320925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Compensating</a:t>
            </a:r>
            <a:endParaRPr sz="2400" b="1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2" name="Google Shape;1632;p186"/>
          <p:cNvSpPr txBox="1"/>
          <p:nvPr/>
        </p:nvSpPr>
        <p:spPr>
          <a:xfrm>
            <a:off x="6781800" y="2452688"/>
            <a:ext cx="2057400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(073°11kts)</a:t>
            </a:r>
            <a:endParaRPr/>
          </a:p>
        </p:txBody>
      </p:sp>
      <p:sp>
        <p:nvSpPr>
          <p:cNvPr id="1633" name="Google Shape;1633;p186"/>
          <p:cNvSpPr txBox="1"/>
          <p:nvPr/>
        </p:nvSpPr>
        <p:spPr>
          <a:xfrm>
            <a:off x="450850" y="1982788"/>
            <a:ext cx="280035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28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D3</a:t>
            </a:r>
            <a:r>
              <a:rPr lang="en-US" sz="28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</a:t>
            </a:r>
            <a:r>
              <a:rPr lang="en-US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DR(D2)</a:t>
            </a:r>
            <a:r>
              <a:rPr lang="en-US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: </a:t>
            </a:r>
            <a:endParaRPr/>
          </a:p>
        </p:txBody>
      </p:sp>
      <p:sp>
        <p:nvSpPr>
          <p:cNvPr id="1634" name="Google Shape;1634;p186"/>
          <p:cNvSpPr txBox="1"/>
          <p:nvPr/>
        </p:nvSpPr>
        <p:spPr>
          <a:xfrm>
            <a:off x="4602163" y="2024063"/>
            <a:ext cx="23209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Correcting</a:t>
            </a:r>
            <a:endParaRPr sz="2400" b="1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5" name="Google Shape;1635;p186"/>
          <p:cNvSpPr txBox="1"/>
          <p:nvPr/>
        </p:nvSpPr>
        <p:spPr>
          <a:xfrm>
            <a:off x="6770688" y="2062163"/>
            <a:ext cx="2297112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(060°12.8kts)</a:t>
            </a:r>
            <a:endParaRPr/>
          </a:p>
        </p:txBody>
      </p:sp>
      <p:cxnSp>
        <p:nvCxnSpPr>
          <p:cNvPr id="1636" name="Google Shape;1636;p186"/>
          <p:cNvCxnSpPr/>
          <p:nvPr/>
        </p:nvCxnSpPr>
        <p:spPr>
          <a:xfrm flipH="1">
            <a:off x="2971800" y="3654425"/>
            <a:ext cx="307975" cy="29337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1637" name="Google Shape;1637;p186"/>
          <p:cNvCxnSpPr/>
          <p:nvPr/>
        </p:nvCxnSpPr>
        <p:spPr>
          <a:xfrm rot="10800000" flipH="1">
            <a:off x="2968625" y="3751263"/>
            <a:ext cx="2678113" cy="2806700"/>
          </a:xfrm>
          <a:prstGeom prst="straightConnector1">
            <a:avLst/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38" name="Google Shape;1638;p186"/>
          <p:cNvCxnSpPr/>
          <p:nvPr/>
        </p:nvCxnSpPr>
        <p:spPr>
          <a:xfrm rot="10800000" flipH="1">
            <a:off x="3176588" y="3736975"/>
            <a:ext cx="2386012" cy="1328738"/>
          </a:xfrm>
          <a:prstGeom prst="straightConnector1">
            <a:avLst/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1639" name="Google Shape;1639;p186"/>
          <p:cNvSpPr/>
          <p:nvPr/>
        </p:nvSpPr>
        <p:spPr>
          <a:xfrm>
            <a:off x="2943225" y="3303588"/>
            <a:ext cx="644525" cy="703262"/>
          </a:xfrm>
          <a:prstGeom prst="ellipse">
            <a:avLst/>
          </a:prstGeom>
          <a:solidFill>
            <a:srgbClr val="FF0000">
              <a:alpha val="23921"/>
            </a:srgbClr>
          </a:solidFill>
          <a:ln w="69850" cap="flat" cmpd="sng">
            <a:solidFill>
              <a:srgbClr val="FF00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0" name="Google Shape;1640;p186"/>
          <p:cNvSpPr/>
          <p:nvPr/>
        </p:nvSpPr>
        <p:spPr>
          <a:xfrm>
            <a:off x="5299075" y="3319463"/>
            <a:ext cx="644525" cy="703262"/>
          </a:xfrm>
          <a:prstGeom prst="ellipse">
            <a:avLst/>
          </a:prstGeom>
          <a:solidFill>
            <a:srgbClr val="FF0000">
              <a:alpha val="23921"/>
            </a:srgbClr>
          </a:solidFill>
          <a:ln w="69850" cap="flat" cmpd="sng">
            <a:solidFill>
              <a:srgbClr val="FF00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1" name="Google Shape;1641;p186"/>
          <p:cNvSpPr txBox="1"/>
          <p:nvPr/>
        </p:nvSpPr>
        <p:spPr>
          <a:xfrm>
            <a:off x="2513013" y="6337300"/>
            <a:ext cx="447675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D3</a:t>
            </a:r>
            <a:endParaRPr/>
          </a:p>
        </p:txBody>
      </p:sp>
      <p:sp>
        <p:nvSpPr>
          <p:cNvPr id="1642" name="Google Shape;1642;p186"/>
          <p:cNvSpPr txBox="1"/>
          <p:nvPr/>
        </p:nvSpPr>
        <p:spPr>
          <a:xfrm>
            <a:off x="1717675" y="4114800"/>
            <a:ext cx="2320925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Set &amp; Drift</a:t>
            </a:r>
            <a:endParaRPr sz="2400" b="1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3" name="Google Shape;1643;p186"/>
          <p:cNvSpPr txBox="1"/>
          <p:nvPr/>
        </p:nvSpPr>
        <p:spPr>
          <a:xfrm>
            <a:off x="3762375" y="5562600"/>
            <a:ext cx="2320925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Correcting</a:t>
            </a:r>
            <a:endParaRPr/>
          </a:p>
        </p:txBody>
      </p:sp>
      <p:sp>
        <p:nvSpPr>
          <p:cNvPr id="1644" name="Google Shape;1644;p186"/>
          <p:cNvSpPr txBox="1"/>
          <p:nvPr/>
        </p:nvSpPr>
        <p:spPr>
          <a:xfrm>
            <a:off x="3276600" y="3957638"/>
            <a:ext cx="2320925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Compensating</a:t>
            </a:r>
            <a:endParaRPr/>
          </a:p>
        </p:txBody>
      </p:sp>
      <p:sp>
        <p:nvSpPr>
          <p:cNvPr id="1645" name="Google Shape;1645;p186"/>
          <p:cNvSpPr txBox="1"/>
          <p:nvPr/>
        </p:nvSpPr>
        <p:spPr>
          <a:xfrm>
            <a:off x="936625" y="3354388"/>
            <a:ext cx="728663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C-090</a:t>
            </a:r>
            <a:endParaRPr/>
          </a:p>
        </p:txBody>
      </p:sp>
      <p:sp>
        <p:nvSpPr>
          <p:cNvPr id="1646" name="Google Shape;1646;p186"/>
          <p:cNvSpPr txBox="1"/>
          <p:nvPr/>
        </p:nvSpPr>
        <p:spPr>
          <a:xfrm>
            <a:off x="952500" y="3630613"/>
            <a:ext cx="6508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S- 10</a:t>
            </a:r>
            <a:endParaRPr sz="1800" b="1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7" name="Google Shape;1647;p186"/>
          <p:cNvSpPr txBox="1"/>
          <p:nvPr/>
        </p:nvSpPr>
        <p:spPr>
          <a:xfrm>
            <a:off x="3252788" y="4832350"/>
            <a:ext cx="728662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C-090</a:t>
            </a:r>
            <a:endParaRPr/>
          </a:p>
        </p:txBody>
      </p:sp>
      <p:sp>
        <p:nvSpPr>
          <p:cNvPr id="1648" name="Google Shape;1648;p186"/>
          <p:cNvSpPr txBox="1"/>
          <p:nvPr/>
        </p:nvSpPr>
        <p:spPr>
          <a:xfrm>
            <a:off x="3268663" y="5108575"/>
            <a:ext cx="650875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S- 10</a:t>
            </a:r>
            <a:endParaRPr sz="1800" b="1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7" name="Google Shape;1727;p1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238" y="1714500"/>
            <a:ext cx="9117012" cy="509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8" name="Google Shape;1728;p189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Compensating Course</a:t>
            </a:r>
            <a:endParaRPr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29" name="Google Shape;1729;p189"/>
          <p:cNvSpPr txBox="1"/>
          <p:nvPr/>
        </p:nvSpPr>
        <p:spPr>
          <a:xfrm>
            <a:off x="6245225" y="3694113"/>
            <a:ext cx="83820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0" name="Google Shape;1730;p189"/>
          <p:cNvSpPr/>
          <p:nvPr/>
        </p:nvSpPr>
        <p:spPr>
          <a:xfrm>
            <a:off x="6559550" y="3992563"/>
            <a:ext cx="222250" cy="290512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1" name="Google Shape;1731;p189"/>
          <p:cNvSpPr/>
          <p:nvPr/>
        </p:nvSpPr>
        <p:spPr>
          <a:xfrm>
            <a:off x="4652963" y="2070100"/>
            <a:ext cx="304800" cy="228600"/>
          </a:xfrm>
          <a:prstGeom prst="triangle">
            <a:avLst>
              <a:gd name="adj" fmla="val 5000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2" name="Google Shape;1732;p189"/>
          <p:cNvSpPr/>
          <p:nvPr/>
        </p:nvSpPr>
        <p:spPr>
          <a:xfrm>
            <a:off x="4786313" y="2184400"/>
            <a:ext cx="76200" cy="46038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33" name="Google Shape;1733;p189"/>
          <p:cNvCxnSpPr/>
          <p:nvPr/>
        </p:nvCxnSpPr>
        <p:spPr>
          <a:xfrm>
            <a:off x="4795838" y="2230438"/>
            <a:ext cx="2171700" cy="467677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4" name="Google Shape;1734;p189"/>
          <p:cNvSpPr/>
          <p:nvPr/>
        </p:nvSpPr>
        <p:spPr>
          <a:xfrm rot="3591994">
            <a:off x="5221288" y="3219450"/>
            <a:ext cx="196850" cy="320675"/>
          </a:xfrm>
          <a:prstGeom prst="arc">
            <a:avLst>
              <a:gd name="adj1" fmla="val 11160540"/>
              <a:gd name="adj2" fmla="val 21434429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5" name="Google Shape;1735;p189"/>
          <p:cNvSpPr/>
          <p:nvPr/>
        </p:nvSpPr>
        <p:spPr>
          <a:xfrm rot="3591994">
            <a:off x="5642769" y="4128294"/>
            <a:ext cx="196850" cy="322262"/>
          </a:xfrm>
          <a:prstGeom prst="arc">
            <a:avLst>
              <a:gd name="adj1" fmla="val 11160540"/>
              <a:gd name="adj2" fmla="val 21434429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6" name="Google Shape;1736;p189"/>
          <p:cNvSpPr txBox="1"/>
          <p:nvPr/>
        </p:nvSpPr>
        <p:spPr>
          <a:xfrm rot="3989155">
            <a:off x="4810126" y="3292475"/>
            <a:ext cx="8382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7" name="Google Shape;1737;p189"/>
          <p:cNvSpPr txBox="1"/>
          <p:nvPr/>
        </p:nvSpPr>
        <p:spPr>
          <a:xfrm rot="3989155">
            <a:off x="5218907" y="4217193"/>
            <a:ext cx="838200" cy="277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8" name="Google Shape;1738;p189"/>
          <p:cNvSpPr/>
          <p:nvPr/>
        </p:nvSpPr>
        <p:spPr>
          <a:xfrm>
            <a:off x="5748338" y="3087688"/>
            <a:ext cx="36512" cy="63500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9" name="Google Shape;1739;p189"/>
          <p:cNvSpPr/>
          <p:nvPr/>
        </p:nvSpPr>
        <p:spPr>
          <a:xfrm>
            <a:off x="5668963" y="3017838"/>
            <a:ext cx="203200" cy="193675"/>
          </a:xfrm>
          <a:prstGeom prst="ellipse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0" name="Google Shape;1740;p189"/>
          <p:cNvSpPr txBox="1"/>
          <p:nvPr/>
        </p:nvSpPr>
        <p:spPr>
          <a:xfrm>
            <a:off x="5354638" y="2752725"/>
            <a:ext cx="83820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41" name="Google Shape;1741;p189"/>
          <p:cNvCxnSpPr/>
          <p:nvPr/>
        </p:nvCxnSpPr>
        <p:spPr>
          <a:xfrm>
            <a:off x="5773738" y="3122613"/>
            <a:ext cx="2171700" cy="467677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42" name="Google Shape;1742;p189"/>
          <p:cNvSpPr/>
          <p:nvPr/>
        </p:nvSpPr>
        <p:spPr>
          <a:xfrm rot="3591994">
            <a:off x="6145213" y="3981450"/>
            <a:ext cx="196850" cy="320675"/>
          </a:xfrm>
          <a:prstGeom prst="arc">
            <a:avLst>
              <a:gd name="adj1" fmla="val 11160540"/>
              <a:gd name="adj2" fmla="val 21434429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3" name="Google Shape;1743;p189"/>
          <p:cNvSpPr txBox="1"/>
          <p:nvPr/>
        </p:nvSpPr>
        <p:spPr>
          <a:xfrm rot="3989155">
            <a:off x="5778501" y="4235450"/>
            <a:ext cx="8382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4" name="Google Shape;1744;p189"/>
          <p:cNvSpPr txBox="1"/>
          <p:nvPr/>
        </p:nvSpPr>
        <p:spPr>
          <a:xfrm rot="3852145">
            <a:off x="5440363" y="3433762"/>
            <a:ext cx="107950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155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4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5" name="Google Shape;1745;p189"/>
          <p:cNvSpPr/>
          <p:nvPr/>
        </p:nvSpPr>
        <p:spPr>
          <a:xfrm>
            <a:off x="6640513" y="4119563"/>
            <a:ext cx="46037" cy="46037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6" name="Google Shape;1746;p189"/>
          <p:cNvSpPr/>
          <p:nvPr/>
        </p:nvSpPr>
        <p:spPr>
          <a:xfrm>
            <a:off x="6240463" y="4097338"/>
            <a:ext cx="46037" cy="46037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7" name="Google Shape;1747;p189"/>
          <p:cNvSpPr/>
          <p:nvPr/>
        </p:nvSpPr>
        <p:spPr>
          <a:xfrm>
            <a:off x="5332413" y="3344863"/>
            <a:ext cx="46037" cy="46037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8" name="Google Shape;1748;p189"/>
          <p:cNvSpPr txBox="1"/>
          <p:nvPr/>
        </p:nvSpPr>
        <p:spPr>
          <a:xfrm rot="3852145">
            <a:off x="4403726" y="2308225"/>
            <a:ext cx="107950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155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4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49" name="Google Shape;1749;p189"/>
          <p:cNvCxnSpPr>
            <a:stCxn id="1740" idx="2"/>
          </p:cNvCxnSpPr>
          <p:nvPr/>
        </p:nvCxnSpPr>
        <p:spPr>
          <a:xfrm>
            <a:off x="5773738" y="3122613"/>
            <a:ext cx="9600" cy="1119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50" name="Google Shape;1750;p189"/>
          <p:cNvSpPr/>
          <p:nvPr/>
        </p:nvSpPr>
        <p:spPr>
          <a:xfrm>
            <a:off x="5989638" y="2970213"/>
            <a:ext cx="2573337" cy="681037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4996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Compensating Course / Speed</a:t>
            </a:r>
            <a:endParaRPr sz="18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1" name="Google Shape;1751;p189"/>
          <p:cNvSpPr/>
          <p:nvPr/>
        </p:nvSpPr>
        <p:spPr>
          <a:xfrm>
            <a:off x="5748338" y="4249738"/>
            <a:ext cx="46037" cy="46037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2" name="Google Shape;1752;p189"/>
          <p:cNvSpPr txBox="1"/>
          <p:nvPr/>
        </p:nvSpPr>
        <p:spPr>
          <a:xfrm>
            <a:off x="609600" y="1295400"/>
            <a:ext cx="8077200" cy="40005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the compensating course and speed for the 0909 fix?</a:t>
            </a:r>
            <a:endParaRPr/>
          </a:p>
        </p:txBody>
      </p:sp>
      <p:sp>
        <p:nvSpPr>
          <p:cNvPr id="1753" name="Google Shape;1753;p189"/>
          <p:cNvSpPr txBox="1"/>
          <p:nvPr/>
        </p:nvSpPr>
        <p:spPr>
          <a:xfrm>
            <a:off x="609600" y="2022475"/>
            <a:ext cx="2749550" cy="40005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175ºT / 4.1 knots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3" name="Google Shape;1653;p1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238" y="1714500"/>
            <a:ext cx="9117012" cy="509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4" name="Google Shape;1654;p187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Correcting Course</a:t>
            </a:r>
            <a:endParaRPr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55" name="Google Shape;1655;p187"/>
          <p:cNvSpPr txBox="1"/>
          <p:nvPr/>
        </p:nvSpPr>
        <p:spPr>
          <a:xfrm>
            <a:off x="6245225" y="3694113"/>
            <a:ext cx="83820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6" name="Google Shape;1656;p187"/>
          <p:cNvSpPr/>
          <p:nvPr/>
        </p:nvSpPr>
        <p:spPr>
          <a:xfrm>
            <a:off x="6559550" y="3992563"/>
            <a:ext cx="222250" cy="290512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7" name="Google Shape;1657;p187"/>
          <p:cNvSpPr/>
          <p:nvPr/>
        </p:nvSpPr>
        <p:spPr>
          <a:xfrm>
            <a:off x="4652963" y="2070100"/>
            <a:ext cx="304800" cy="228600"/>
          </a:xfrm>
          <a:prstGeom prst="triangle">
            <a:avLst>
              <a:gd name="adj" fmla="val 5000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8" name="Google Shape;1658;p187"/>
          <p:cNvSpPr/>
          <p:nvPr/>
        </p:nvSpPr>
        <p:spPr>
          <a:xfrm>
            <a:off x="4786313" y="2184400"/>
            <a:ext cx="76200" cy="46038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59" name="Google Shape;1659;p187"/>
          <p:cNvCxnSpPr/>
          <p:nvPr/>
        </p:nvCxnSpPr>
        <p:spPr>
          <a:xfrm>
            <a:off x="4795838" y="2230438"/>
            <a:ext cx="2171700" cy="467677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60" name="Google Shape;1660;p187"/>
          <p:cNvSpPr/>
          <p:nvPr/>
        </p:nvSpPr>
        <p:spPr>
          <a:xfrm rot="3591994">
            <a:off x="5221288" y="3219450"/>
            <a:ext cx="196850" cy="320675"/>
          </a:xfrm>
          <a:prstGeom prst="arc">
            <a:avLst>
              <a:gd name="adj1" fmla="val 11160540"/>
              <a:gd name="adj2" fmla="val 21434429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1" name="Google Shape;1661;p187"/>
          <p:cNvSpPr/>
          <p:nvPr/>
        </p:nvSpPr>
        <p:spPr>
          <a:xfrm rot="3591994">
            <a:off x="5642769" y="4128294"/>
            <a:ext cx="196850" cy="322262"/>
          </a:xfrm>
          <a:prstGeom prst="arc">
            <a:avLst>
              <a:gd name="adj1" fmla="val 11160540"/>
              <a:gd name="adj2" fmla="val 21434429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2" name="Google Shape;1662;p187"/>
          <p:cNvSpPr txBox="1"/>
          <p:nvPr/>
        </p:nvSpPr>
        <p:spPr>
          <a:xfrm rot="3989155">
            <a:off x="4810126" y="3292475"/>
            <a:ext cx="8382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3" name="Google Shape;1663;p187"/>
          <p:cNvSpPr txBox="1"/>
          <p:nvPr/>
        </p:nvSpPr>
        <p:spPr>
          <a:xfrm rot="3989155">
            <a:off x="5218907" y="4217193"/>
            <a:ext cx="838200" cy="277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187"/>
          <p:cNvSpPr/>
          <p:nvPr/>
        </p:nvSpPr>
        <p:spPr>
          <a:xfrm>
            <a:off x="5748338" y="3087688"/>
            <a:ext cx="36512" cy="63500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5" name="Google Shape;1665;p187"/>
          <p:cNvSpPr/>
          <p:nvPr/>
        </p:nvSpPr>
        <p:spPr>
          <a:xfrm>
            <a:off x="5668963" y="3017838"/>
            <a:ext cx="203200" cy="193675"/>
          </a:xfrm>
          <a:prstGeom prst="ellipse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6" name="Google Shape;1666;p187"/>
          <p:cNvSpPr txBox="1"/>
          <p:nvPr/>
        </p:nvSpPr>
        <p:spPr>
          <a:xfrm>
            <a:off x="5354638" y="2752725"/>
            <a:ext cx="83820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67" name="Google Shape;1667;p187"/>
          <p:cNvCxnSpPr/>
          <p:nvPr/>
        </p:nvCxnSpPr>
        <p:spPr>
          <a:xfrm>
            <a:off x="5773738" y="3122613"/>
            <a:ext cx="2171700" cy="467677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68" name="Google Shape;1668;p187"/>
          <p:cNvSpPr/>
          <p:nvPr/>
        </p:nvSpPr>
        <p:spPr>
          <a:xfrm rot="3591994">
            <a:off x="6145213" y="3981450"/>
            <a:ext cx="196850" cy="320675"/>
          </a:xfrm>
          <a:prstGeom prst="arc">
            <a:avLst>
              <a:gd name="adj1" fmla="val 11160540"/>
              <a:gd name="adj2" fmla="val 21434429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9" name="Google Shape;1669;p187"/>
          <p:cNvSpPr txBox="1"/>
          <p:nvPr/>
        </p:nvSpPr>
        <p:spPr>
          <a:xfrm rot="3989155">
            <a:off x="5778501" y="4235450"/>
            <a:ext cx="8382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0" name="Google Shape;1670;p187"/>
          <p:cNvSpPr txBox="1"/>
          <p:nvPr/>
        </p:nvSpPr>
        <p:spPr>
          <a:xfrm rot="3852145">
            <a:off x="5440363" y="3433762"/>
            <a:ext cx="107950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155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4 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1" name="Google Shape;1671;p187"/>
          <p:cNvSpPr/>
          <p:nvPr/>
        </p:nvSpPr>
        <p:spPr>
          <a:xfrm>
            <a:off x="6640513" y="4119563"/>
            <a:ext cx="46037" cy="46037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2" name="Google Shape;1672;p187"/>
          <p:cNvSpPr/>
          <p:nvPr/>
        </p:nvSpPr>
        <p:spPr>
          <a:xfrm>
            <a:off x="6240463" y="4097338"/>
            <a:ext cx="46037" cy="46037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3" name="Google Shape;1673;p187"/>
          <p:cNvSpPr/>
          <p:nvPr/>
        </p:nvSpPr>
        <p:spPr>
          <a:xfrm>
            <a:off x="5332413" y="3344863"/>
            <a:ext cx="46037" cy="46037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4" name="Google Shape;1674;p187"/>
          <p:cNvSpPr txBox="1"/>
          <p:nvPr/>
        </p:nvSpPr>
        <p:spPr>
          <a:xfrm rot="3852145">
            <a:off x="4403726" y="2308225"/>
            <a:ext cx="107950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155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4 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187"/>
          <p:cNvSpPr txBox="1"/>
          <p:nvPr/>
        </p:nvSpPr>
        <p:spPr>
          <a:xfrm>
            <a:off x="609600" y="1295400"/>
            <a:ext cx="8077200" cy="40005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the correcting course and speed to regain track at 0912?</a:t>
            </a:r>
            <a:endParaRPr/>
          </a:p>
        </p:txBody>
      </p:sp>
      <p:sp>
        <p:nvSpPr>
          <p:cNvPr id="1676" name="Google Shape;1676;p187"/>
          <p:cNvSpPr txBox="1"/>
          <p:nvPr/>
        </p:nvSpPr>
        <p:spPr>
          <a:xfrm>
            <a:off x="609600" y="2387600"/>
            <a:ext cx="2749550" cy="40005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194ºT / 4.2 knots</a:t>
            </a:r>
            <a:endParaRPr/>
          </a:p>
        </p:txBody>
      </p:sp>
      <p:cxnSp>
        <p:nvCxnSpPr>
          <p:cNvPr id="1677" name="Google Shape;1677;p187"/>
          <p:cNvCxnSpPr/>
          <p:nvPr/>
        </p:nvCxnSpPr>
        <p:spPr>
          <a:xfrm flipH="1">
            <a:off x="5783263" y="2894013"/>
            <a:ext cx="425450" cy="1347787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78" name="Google Shape;1678;p187"/>
          <p:cNvCxnSpPr>
            <a:endCxn id="1664" idx="3"/>
          </p:cNvCxnSpPr>
          <p:nvPr/>
        </p:nvCxnSpPr>
        <p:spPr>
          <a:xfrm rot="10800000" flipH="1">
            <a:off x="5353485" y="3141889"/>
            <a:ext cx="400200" cy="201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1679" name="Google Shape;1679;p187"/>
          <p:cNvSpPr/>
          <p:nvPr/>
        </p:nvSpPr>
        <p:spPr>
          <a:xfrm rot="-2908262">
            <a:off x="4613275" y="2438401"/>
            <a:ext cx="1004887" cy="830262"/>
          </a:xfrm>
          <a:prstGeom prst="downArrowCallout">
            <a:avLst>
              <a:gd name="adj1" fmla="val 25000"/>
              <a:gd name="adj2" fmla="val 32633"/>
              <a:gd name="adj3" fmla="val 25000"/>
              <a:gd name="adj4" fmla="val 60615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 and Drift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0" name="Google Shape;1680;p187"/>
          <p:cNvSpPr/>
          <p:nvPr/>
        </p:nvSpPr>
        <p:spPr>
          <a:xfrm rot="157254">
            <a:off x="5607050" y="1987550"/>
            <a:ext cx="1004888" cy="884238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Expected set / drift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1" name="Google Shape;1681;p187"/>
          <p:cNvSpPr/>
          <p:nvPr/>
        </p:nvSpPr>
        <p:spPr>
          <a:xfrm>
            <a:off x="6132513" y="3014663"/>
            <a:ext cx="2573337" cy="681037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4996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Correcting Course / Speed</a:t>
            </a:r>
            <a:endParaRPr sz="18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82" name="Google Shape;1682;p187"/>
          <p:cNvCxnSpPr/>
          <p:nvPr/>
        </p:nvCxnSpPr>
        <p:spPr>
          <a:xfrm rot="10800000" flipH="1">
            <a:off x="5802313" y="2903538"/>
            <a:ext cx="400050" cy="200025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1683" name="Google Shape;1683;p187"/>
          <p:cNvSpPr/>
          <p:nvPr/>
        </p:nvSpPr>
        <p:spPr>
          <a:xfrm>
            <a:off x="5748338" y="4249738"/>
            <a:ext cx="46037" cy="46037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4" name="Google Shape;1684;p187"/>
          <p:cNvSpPr txBox="1"/>
          <p:nvPr/>
        </p:nvSpPr>
        <p:spPr>
          <a:xfrm>
            <a:off x="609600" y="3222625"/>
            <a:ext cx="1685925" cy="841375"/>
          </a:xfrm>
          <a:prstGeom prst="rect">
            <a:avLst/>
          </a:prstGeom>
          <a:solidFill>
            <a:srgbClr val="93B3D7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Set: 074T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Drift: 1.4kts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" name="Google Shape;1689;p1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238" y="1714500"/>
            <a:ext cx="9117012" cy="509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0" name="Google Shape;1690;p188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Correcting Course</a:t>
            </a:r>
            <a:endParaRPr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91" name="Google Shape;1691;p188"/>
          <p:cNvSpPr txBox="1"/>
          <p:nvPr/>
        </p:nvSpPr>
        <p:spPr>
          <a:xfrm>
            <a:off x="6245225" y="3694113"/>
            <a:ext cx="83820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2" name="Google Shape;1692;p188"/>
          <p:cNvSpPr/>
          <p:nvPr/>
        </p:nvSpPr>
        <p:spPr>
          <a:xfrm>
            <a:off x="6559550" y="3992563"/>
            <a:ext cx="222250" cy="290512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3" name="Google Shape;1693;p188"/>
          <p:cNvSpPr/>
          <p:nvPr/>
        </p:nvSpPr>
        <p:spPr>
          <a:xfrm>
            <a:off x="4652963" y="2070100"/>
            <a:ext cx="304800" cy="228600"/>
          </a:xfrm>
          <a:prstGeom prst="triangle">
            <a:avLst>
              <a:gd name="adj" fmla="val 5000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4" name="Google Shape;1694;p188"/>
          <p:cNvSpPr/>
          <p:nvPr/>
        </p:nvSpPr>
        <p:spPr>
          <a:xfrm>
            <a:off x="4786313" y="2184400"/>
            <a:ext cx="76200" cy="46038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95" name="Google Shape;1695;p188"/>
          <p:cNvCxnSpPr/>
          <p:nvPr/>
        </p:nvCxnSpPr>
        <p:spPr>
          <a:xfrm>
            <a:off x="4795838" y="2230438"/>
            <a:ext cx="2171700" cy="467677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96" name="Google Shape;1696;p188"/>
          <p:cNvSpPr/>
          <p:nvPr/>
        </p:nvSpPr>
        <p:spPr>
          <a:xfrm rot="3591994">
            <a:off x="5221288" y="3219450"/>
            <a:ext cx="196850" cy="320675"/>
          </a:xfrm>
          <a:prstGeom prst="arc">
            <a:avLst>
              <a:gd name="adj1" fmla="val 11160540"/>
              <a:gd name="adj2" fmla="val 21434429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7" name="Google Shape;1697;p188"/>
          <p:cNvSpPr/>
          <p:nvPr/>
        </p:nvSpPr>
        <p:spPr>
          <a:xfrm rot="3591994">
            <a:off x="5642769" y="4128294"/>
            <a:ext cx="196850" cy="322262"/>
          </a:xfrm>
          <a:prstGeom prst="arc">
            <a:avLst>
              <a:gd name="adj1" fmla="val 11160540"/>
              <a:gd name="adj2" fmla="val 21434429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8" name="Google Shape;1698;p188"/>
          <p:cNvSpPr txBox="1"/>
          <p:nvPr/>
        </p:nvSpPr>
        <p:spPr>
          <a:xfrm rot="3989155">
            <a:off x="4810126" y="3292475"/>
            <a:ext cx="8382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9" name="Google Shape;1699;p188"/>
          <p:cNvSpPr txBox="1"/>
          <p:nvPr/>
        </p:nvSpPr>
        <p:spPr>
          <a:xfrm rot="3989155">
            <a:off x="5218907" y="4217193"/>
            <a:ext cx="838200" cy="277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0" name="Google Shape;1700;p188"/>
          <p:cNvSpPr/>
          <p:nvPr/>
        </p:nvSpPr>
        <p:spPr>
          <a:xfrm>
            <a:off x="5748338" y="3087688"/>
            <a:ext cx="36512" cy="63500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1" name="Google Shape;1701;p188"/>
          <p:cNvSpPr/>
          <p:nvPr/>
        </p:nvSpPr>
        <p:spPr>
          <a:xfrm>
            <a:off x="5668963" y="3017838"/>
            <a:ext cx="203200" cy="193675"/>
          </a:xfrm>
          <a:prstGeom prst="ellipse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2" name="Google Shape;1702;p188"/>
          <p:cNvSpPr txBox="1"/>
          <p:nvPr/>
        </p:nvSpPr>
        <p:spPr>
          <a:xfrm>
            <a:off x="5332413" y="2654300"/>
            <a:ext cx="83820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03" name="Google Shape;1703;p188"/>
          <p:cNvCxnSpPr/>
          <p:nvPr/>
        </p:nvCxnSpPr>
        <p:spPr>
          <a:xfrm>
            <a:off x="5773738" y="3122613"/>
            <a:ext cx="2171700" cy="467677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04" name="Google Shape;1704;p188"/>
          <p:cNvSpPr/>
          <p:nvPr/>
        </p:nvSpPr>
        <p:spPr>
          <a:xfrm rot="3591994">
            <a:off x="6145213" y="3981450"/>
            <a:ext cx="196850" cy="320675"/>
          </a:xfrm>
          <a:prstGeom prst="arc">
            <a:avLst>
              <a:gd name="adj1" fmla="val 11160540"/>
              <a:gd name="adj2" fmla="val 21434429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5" name="Google Shape;1705;p188"/>
          <p:cNvSpPr txBox="1"/>
          <p:nvPr/>
        </p:nvSpPr>
        <p:spPr>
          <a:xfrm rot="3989155">
            <a:off x="5778501" y="4235450"/>
            <a:ext cx="8382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6" name="Google Shape;1706;p188"/>
          <p:cNvSpPr txBox="1"/>
          <p:nvPr/>
        </p:nvSpPr>
        <p:spPr>
          <a:xfrm rot="3852145">
            <a:off x="5440363" y="3433762"/>
            <a:ext cx="107950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155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4 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7" name="Google Shape;1707;p188"/>
          <p:cNvSpPr/>
          <p:nvPr/>
        </p:nvSpPr>
        <p:spPr>
          <a:xfrm>
            <a:off x="6640513" y="4119563"/>
            <a:ext cx="46037" cy="46037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8" name="Google Shape;1708;p188"/>
          <p:cNvSpPr/>
          <p:nvPr/>
        </p:nvSpPr>
        <p:spPr>
          <a:xfrm>
            <a:off x="6240463" y="4097338"/>
            <a:ext cx="46037" cy="46037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9" name="Google Shape;1709;p188"/>
          <p:cNvSpPr/>
          <p:nvPr/>
        </p:nvSpPr>
        <p:spPr>
          <a:xfrm>
            <a:off x="5332413" y="3344863"/>
            <a:ext cx="46037" cy="46037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0" name="Google Shape;1710;p188"/>
          <p:cNvSpPr txBox="1"/>
          <p:nvPr/>
        </p:nvSpPr>
        <p:spPr>
          <a:xfrm rot="3852145">
            <a:off x="4403726" y="2308225"/>
            <a:ext cx="107950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155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4 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1" name="Google Shape;1711;p188"/>
          <p:cNvCxnSpPr/>
          <p:nvPr/>
        </p:nvCxnSpPr>
        <p:spPr>
          <a:xfrm flipH="1">
            <a:off x="5783263" y="2894013"/>
            <a:ext cx="425450" cy="1347787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12" name="Google Shape;1712;p188"/>
          <p:cNvCxnSpPr>
            <a:endCxn id="1700" idx="3"/>
          </p:cNvCxnSpPr>
          <p:nvPr/>
        </p:nvCxnSpPr>
        <p:spPr>
          <a:xfrm rot="10800000" flipH="1">
            <a:off x="5353485" y="3141889"/>
            <a:ext cx="400200" cy="201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1713" name="Google Shape;1713;p188"/>
          <p:cNvSpPr/>
          <p:nvPr/>
        </p:nvSpPr>
        <p:spPr>
          <a:xfrm>
            <a:off x="6132513" y="3014663"/>
            <a:ext cx="2573337" cy="681037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4996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Correcting Course / Speed</a:t>
            </a:r>
            <a:endParaRPr sz="18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4" name="Google Shape;1714;p188"/>
          <p:cNvCxnSpPr/>
          <p:nvPr/>
        </p:nvCxnSpPr>
        <p:spPr>
          <a:xfrm rot="10800000" flipH="1">
            <a:off x="5802313" y="2903538"/>
            <a:ext cx="400050" cy="200025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1715" name="Google Shape;1715;p188"/>
          <p:cNvSpPr/>
          <p:nvPr/>
        </p:nvSpPr>
        <p:spPr>
          <a:xfrm>
            <a:off x="5748338" y="4249738"/>
            <a:ext cx="46037" cy="46037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6" name="Google Shape;1716;p188"/>
          <p:cNvSpPr txBox="1"/>
          <p:nvPr/>
        </p:nvSpPr>
        <p:spPr>
          <a:xfrm>
            <a:off x="76200" y="1752600"/>
            <a:ext cx="4219575" cy="1016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Once ordered the correcting course and speed, your ship will regain track at 0912!</a:t>
            </a:r>
            <a:endParaRPr/>
          </a:p>
        </p:txBody>
      </p:sp>
      <p:sp>
        <p:nvSpPr>
          <p:cNvPr id="1717" name="Google Shape;1717;p188"/>
          <p:cNvSpPr/>
          <p:nvPr/>
        </p:nvSpPr>
        <p:spPr>
          <a:xfrm>
            <a:off x="723900" y="2755900"/>
            <a:ext cx="4356100" cy="3065463"/>
          </a:xfrm>
          <a:prstGeom prst="irregularSeal2">
            <a:avLst/>
          </a:prstGeom>
          <a:solidFill>
            <a:srgbClr val="FFFF00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Remember, the current is still acting on your ship!!!</a:t>
            </a:r>
            <a:endParaRPr sz="20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8" name="Google Shape;1718;p188"/>
          <p:cNvCxnSpPr/>
          <p:nvPr/>
        </p:nvCxnSpPr>
        <p:spPr>
          <a:xfrm>
            <a:off x="5761038" y="3128963"/>
            <a:ext cx="17462" cy="1154112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1719" name="Google Shape;1719;p188"/>
          <p:cNvCxnSpPr/>
          <p:nvPr/>
        </p:nvCxnSpPr>
        <p:spPr>
          <a:xfrm>
            <a:off x="5776913" y="4311650"/>
            <a:ext cx="25400" cy="231775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1720" name="Google Shape;1720;p188"/>
          <p:cNvCxnSpPr/>
          <p:nvPr/>
        </p:nvCxnSpPr>
        <p:spPr>
          <a:xfrm flipH="1">
            <a:off x="5337175" y="3132138"/>
            <a:ext cx="425450" cy="1347787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21" name="Google Shape;1721;p188"/>
          <p:cNvSpPr/>
          <p:nvPr/>
        </p:nvSpPr>
        <p:spPr>
          <a:xfrm rot="-10100152">
            <a:off x="5592763" y="3027363"/>
            <a:ext cx="304800" cy="379412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188"/>
          <p:cNvSpPr txBox="1"/>
          <p:nvPr/>
        </p:nvSpPr>
        <p:spPr>
          <a:xfrm>
            <a:off x="6286500" y="2376488"/>
            <a:ext cx="2749550" cy="40005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194ºT / 4.2 knots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193"/>
          <p:cNvSpPr txBox="1"/>
          <p:nvPr/>
        </p:nvSpPr>
        <p:spPr>
          <a:xfrm>
            <a:off x="0" y="0"/>
            <a:ext cx="9144000" cy="16319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78" name="Google Shape;1878;p193"/>
          <p:cNvGrpSpPr/>
          <p:nvPr/>
        </p:nvGrpSpPr>
        <p:grpSpPr>
          <a:xfrm rot="5400000" flipH="1">
            <a:off x="-576262" y="1411289"/>
            <a:ext cx="6361113" cy="2068510"/>
            <a:chOff x="2141658" y="361117"/>
            <a:chExt cx="5590477" cy="1548766"/>
          </a:xfrm>
        </p:grpSpPr>
        <p:cxnSp>
          <p:nvCxnSpPr>
            <p:cNvPr id="1879" name="Google Shape;1879;p193"/>
            <p:cNvCxnSpPr/>
            <p:nvPr/>
          </p:nvCxnSpPr>
          <p:spPr>
            <a:xfrm>
              <a:off x="2252346" y="1070864"/>
              <a:ext cx="50419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1880" name="Google Shape;1880;p193"/>
            <p:cNvSpPr/>
            <p:nvPr/>
          </p:nvSpPr>
          <p:spPr>
            <a:xfrm>
              <a:off x="3582876" y="881730"/>
              <a:ext cx="332052" cy="419581"/>
            </a:xfrm>
            <a:prstGeom prst="blockArc">
              <a:avLst>
                <a:gd name="adj1" fmla="val 10800000"/>
                <a:gd name="adj2" fmla="val 21490734"/>
                <a:gd name="adj3" fmla="val 47398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81" name="Google Shape;1881;p193"/>
            <p:cNvSpPr/>
            <p:nvPr/>
          </p:nvSpPr>
          <p:spPr>
            <a:xfrm>
              <a:off x="5079902" y="881730"/>
              <a:ext cx="333447" cy="419581"/>
            </a:xfrm>
            <a:prstGeom prst="blockArc">
              <a:avLst>
                <a:gd name="adj1" fmla="val 10800000"/>
                <a:gd name="adj2" fmla="val 21490734"/>
                <a:gd name="adj3" fmla="val 47398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82" name="Google Shape;1882;p193"/>
            <p:cNvSpPr/>
            <p:nvPr/>
          </p:nvSpPr>
          <p:spPr>
            <a:xfrm rot="5400000">
              <a:off x="2125115" y="924474"/>
              <a:ext cx="331653" cy="298568"/>
            </a:xfrm>
            <a:prstGeom prst="triangle">
              <a:avLst>
                <a:gd name="adj" fmla="val 50000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883" name="Google Shape;1883;p193"/>
            <p:cNvCxnSpPr/>
            <p:nvPr/>
          </p:nvCxnSpPr>
          <p:spPr>
            <a:xfrm>
              <a:off x="3660759" y="1675425"/>
              <a:ext cx="4071375" cy="4323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1884" name="Google Shape;1884;p193"/>
            <p:cNvSpPr/>
            <p:nvPr/>
          </p:nvSpPr>
          <p:spPr>
            <a:xfrm>
              <a:off x="6470893" y="1490302"/>
              <a:ext cx="333448" cy="419581"/>
            </a:xfrm>
            <a:prstGeom prst="blockArc">
              <a:avLst>
                <a:gd name="adj1" fmla="val 10800000"/>
                <a:gd name="adj2" fmla="val 21490734"/>
                <a:gd name="adj3" fmla="val 47398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85" name="Google Shape;1885;p193"/>
            <p:cNvSpPr/>
            <p:nvPr/>
          </p:nvSpPr>
          <p:spPr>
            <a:xfrm>
              <a:off x="4992004" y="1472473"/>
              <a:ext cx="332052" cy="418393"/>
            </a:xfrm>
            <a:prstGeom prst="blockArc">
              <a:avLst>
                <a:gd name="adj1" fmla="val 10800000"/>
                <a:gd name="adj2" fmla="val 21490734"/>
                <a:gd name="adj3" fmla="val 47398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86" name="Google Shape;1886;p193"/>
            <p:cNvSpPr txBox="1"/>
            <p:nvPr/>
          </p:nvSpPr>
          <p:spPr>
            <a:xfrm rot="10800000">
              <a:off x="2367676" y="764057"/>
              <a:ext cx="1353322" cy="4421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000°T/003°M</a:t>
              </a:r>
              <a:endPara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10 kts</a:t>
              </a:r>
              <a:endPara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87" name="Google Shape;1887;p193"/>
            <p:cNvSpPr txBox="1"/>
            <p:nvPr/>
          </p:nvSpPr>
          <p:spPr>
            <a:xfrm rot="5400000">
              <a:off x="2107083" y="517796"/>
              <a:ext cx="557461" cy="2678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1200</a:t>
              </a:r>
              <a:endPara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88" name="Google Shape;1888;p193"/>
            <p:cNvSpPr txBox="1"/>
            <p:nvPr/>
          </p:nvSpPr>
          <p:spPr>
            <a:xfrm rot="5400000">
              <a:off x="3477147" y="524927"/>
              <a:ext cx="557461" cy="2678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1203</a:t>
              </a:r>
              <a:endPara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89" name="Google Shape;1889;p193"/>
            <p:cNvSpPr txBox="1"/>
            <p:nvPr/>
          </p:nvSpPr>
          <p:spPr>
            <a:xfrm rot="5400000">
              <a:off x="4989519" y="505910"/>
              <a:ext cx="557461" cy="2678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1206</a:t>
              </a:r>
              <a:endPara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90" name="Google Shape;1890;p193"/>
            <p:cNvSpPr txBox="1"/>
            <p:nvPr/>
          </p:nvSpPr>
          <p:spPr>
            <a:xfrm rot="5400000">
              <a:off x="3541325" y="1248795"/>
              <a:ext cx="557462" cy="2678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1203</a:t>
              </a:r>
              <a:endPara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91" name="Google Shape;1891;p193"/>
            <p:cNvSpPr txBox="1"/>
            <p:nvPr/>
          </p:nvSpPr>
          <p:spPr>
            <a:xfrm rot="5400000">
              <a:off x="5091962" y="1185205"/>
              <a:ext cx="556273" cy="2678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1206</a:t>
              </a:r>
              <a:endPara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92" name="Google Shape;1892;p193"/>
            <p:cNvSpPr txBox="1"/>
            <p:nvPr/>
          </p:nvSpPr>
          <p:spPr>
            <a:xfrm rot="5400000">
              <a:off x="6599554" y="1255927"/>
              <a:ext cx="557462" cy="2678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1209</a:t>
              </a:r>
              <a:endPara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893" name="Google Shape;1893;p193"/>
          <p:cNvSpPr/>
          <p:nvPr/>
        </p:nvSpPr>
        <p:spPr>
          <a:xfrm flipH="1">
            <a:off x="1658938" y="3648075"/>
            <a:ext cx="442912" cy="339725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94" name="Google Shape;1894;p193"/>
          <p:cNvSpPr txBox="1"/>
          <p:nvPr/>
        </p:nvSpPr>
        <p:spPr>
          <a:xfrm>
            <a:off x="4460875" y="2354263"/>
            <a:ext cx="23209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Set &amp; Drift</a:t>
            </a:r>
            <a:endParaRPr sz="2400" b="1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5" name="Google Shape;1895;p193"/>
          <p:cNvSpPr txBox="1"/>
          <p:nvPr/>
        </p:nvSpPr>
        <p:spPr>
          <a:xfrm>
            <a:off x="6629400" y="2392363"/>
            <a:ext cx="2195513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(264°  5  kts)</a:t>
            </a:r>
            <a:endParaRPr/>
          </a:p>
        </p:txBody>
      </p:sp>
      <p:sp>
        <p:nvSpPr>
          <p:cNvPr id="1896" name="Google Shape;1896;p193"/>
          <p:cNvSpPr txBox="1"/>
          <p:nvPr/>
        </p:nvSpPr>
        <p:spPr>
          <a:xfrm>
            <a:off x="4460875" y="3117850"/>
            <a:ext cx="2320925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Compensating</a:t>
            </a:r>
            <a:endParaRPr sz="2400" b="1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7" name="Google Shape;1897;p193"/>
          <p:cNvSpPr txBox="1"/>
          <p:nvPr/>
        </p:nvSpPr>
        <p:spPr>
          <a:xfrm>
            <a:off x="6629400" y="3154363"/>
            <a:ext cx="2195513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(025°11.6 kts)</a:t>
            </a:r>
            <a:endParaRPr/>
          </a:p>
        </p:txBody>
      </p:sp>
      <p:sp>
        <p:nvSpPr>
          <p:cNvPr id="1898" name="Google Shape;1898;p193"/>
          <p:cNvSpPr txBox="1"/>
          <p:nvPr/>
        </p:nvSpPr>
        <p:spPr>
          <a:xfrm>
            <a:off x="4449763" y="2724150"/>
            <a:ext cx="2320925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Correcting</a:t>
            </a:r>
            <a:endParaRPr sz="2400" b="1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9" name="Google Shape;1899;p193"/>
          <p:cNvSpPr txBox="1"/>
          <p:nvPr/>
        </p:nvSpPr>
        <p:spPr>
          <a:xfrm>
            <a:off x="6618288" y="2762250"/>
            <a:ext cx="2373312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(041°14.6  kts)</a:t>
            </a:r>
            <a:endParaRPr/>
          </a:p>
        </p:txBody>
      </p:sp>
      <p:cxnSp>
        <p:nvCxnSpPr>
          <p:cNvPr id="1900" name="Google Shape;1900;p193"/>
          <p:cNvCxnSpPr/>
          <p:nvPr/>
        </p:nvCxnSpPr>
        <p:spPr>
          <a:xfrm rot="10800000">
            <a:off x="1878013" y="3897313"/>
            <a:ext cx="809625" cy="1560512"/>
          </a:xfrm>
          <a:prstGeom prst="straightConnector1">
            <a:avLst/>
          </a:prstGeom>
          <a:noFill/>
          <a:ln w="44450" cap="flat" cmpd="sng">
            <a:solidFill>
              <a:srgbClr val="632423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1901" name="Google Shape;1901;p193"/>
          <p:cNvCxnSpPr/>
          <p:nvPr/>
        </p:nvCxnSpPr>
        <p:spPr>
          <a:xfrm rot="10800000" flipH="1">
            <a:off x="2687638" y="3817938"/>
            <a:ext cx="3175" cy="1671637"/>
          </a:xfrm>
          <a:prstGeom prst="straightConnector1">
            <a:avLst/>
          </a:prstGeom>
          <a:noFill/>
          <a:ln w="50800" cap="flat" cmpd="sng">
            <a:solidFill>
              <a:srgbClr val="00206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1902" name="Google Shape;1902;p193"/>
          <p:cNvSpPr txBox="1"/>
          <p:nvPr/>
        </p:nvSpPr>
        <p:spPr>
          <a:xfrm>
            <a:off x="3157538" y="4178300"/>
            <a:ext cx="3438525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Ordered Course &amp; Speed</a:t>
            </a:r>
            <a:endParaRPr/>
          </a:p>
        </p:txBody>
      </p:sp>
      <p:sp>
        <p:nvSpPr>
          <p:cNvPr id="1903" name="Google Shape;1903;p193"/>
          <p:cNvSpPr txBox="1"/>
          <p:nvPr/>
        </p:nvSpPr>
        <p:spPr>
          <a:xfrm>
            <a:off x="3886200" y="4743450"/>
            <a:ext cx="2636838" cy="7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2423"/>
              </a:buClr>
              <a:buSzPts val="2200"/>
              <a:buFont typeface="Arial"/>
              <a:buNone/>
            </a:pPr>
            <a:r>
              <a:rPr lang="en-US" sz="2200" b="1" i="1" u="none" strike="noStrike" cap="none">
                <a:solidFill>
                  <a:srgbClr val="632423"/>
                </a:solidFill>
                <a:latin typeface="Calibri"/>
                <a:ea typeface="Calibri"/>
                <a:cs typeface="Calibri"/>
                <a:sym typeface="Calibri"/>
              </a:rPr>
              <a:t>Course Made Good </a:t>
            </a:r>
            <a:br>
              <a:rPr lang="en-US" sz="2200" b="1" i="1" u="none" strike="noStrike" cap="none">
                <a:solidFill>
                  <a:srgbClr val="632423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200" b="1" i="1" u="none" strike="noStrike" cap="none">
                <a:solidFill>
                  <a:srgbClr val="632423"/>
                </a:solidFill>
                <a:latin typeface="Calibri"/>
                <a:ea typeface="Calibri"/>
                <a:cs typeface="Calibri"/>
                <a:sym typeface="Calibri"/>
              </a:rPr>
              <a:t>Speed Made Good</a:t>
            </a:r>
            <a:endParaRPr/>
          </a:p>
        </p:txBody>
      </p:sp>
      <p:sp>
        <p:nvSpPr>
          <p:cNvPr id="1904" name="Google Shape;1904;p193"/>
          <p:cNvSpPr txBox="1"/>
          <p:nvPr/>
        </p:nvSpPr>
        <p:spPr>
          <a:xfrm>
            <a:off x="6781800" y="4184650"/>
            <a:ext cx="1728788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000°10 kts</a:t>
            </a:r>
            <a:endParaRPr sz="2400" b="1" i="1" u="none" strike="noStrike" cap="none">
              <a:solidFill>
                <a:srgbClr val="0000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5" name="Google Shape;1905;p193"/>
          <p:cNvSpPr txBox="1"/>
          <p:nvPr/>
        </p:nvSpPr>
        <p:spPr>
          <a:xfrm>
            <a:off x="6805613" y="4935538"/>
            <a:ext cx="2185987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2523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632523"/>
                </a:solidFill>
                <a:latin typeface="Calibri"/>
                <a:ea typeface="Calibri"/>
                <a:cs typeface="Calibri"/>
                <a:sym typeface="Calibri"/>
              </a:rPr>
              <a:t>334°10.6 kts</a:t>
            </a:r>
            <a:endParaRPr sz="2400" b="1" i="1" u="none" strike="noStrike" cap="none">
              <a:solidFill>
                <a:srgbClr val="63252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06" name="Google Shape;1906;p193"/>
          <p:cNvCxnSpPr/>
          <p:nvPr/>
        </p:nvCxnSpPr>
        <p:spPr>
          <a:xfrm flipH="1">
            <a:off x="1854200" y="3792538"/>
            <a:ext cx="839788" cy="104775"/>
          </a:xfrm>
          <a:prstGeom prst="straightConnector1">
            <a:avLst/>
          </a:prstGeom>
          <a:noFill/>
          <a:ln w="44450" cap="flat" cmpd="sng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1907" name="Google Shape;1907;p193"/>
          <p:cNvCxnSpPr/>
          <p:nvPr/>
        </p:nvCxnSpPr>
        <p:spPr>
          <a:xfrm rot="10800000" flipH="1">
            <a:off x="1879600" y="2093913"/>
            <a:ext cx="814388" cy="1797050"/>
          </a:xfrm>
          <a:prstGeom prst="straightConnector1">
            <a:avLst/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1908" name="Google Shape;1908;p193"/>
          <p:cNvCxnSpPr/>
          <p:nvPr/>
        </p:nvCxnSpPr>
        <p:spPr>
          <a:xfrm flipH="1">
            <a:off x="1036638" y="3935413"/>
            <a:ext cx="817562" cy="130175"/>
          </a:xfrm>
          <a:prstGeom prst="straightConnector1">
            <a:avLst/>
          </a:prstGeom>
          <a:noFill/>
          <a:ln w="44450" cap="flat" cmpd="sng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1909" name="Google Shape;1909;p193"/>
          <p:cNvCxnSpPr/>
          <p:nvPr/>
        </p:nvCxnSpPr>
        <p:spPr>
          <a:xfrm rot="10800000" flipH="1">
            <a:off x="1036638" y="2119313"/>
            <a:ext cx="1630362" cy="1946275"/>
          </a:xfrm>
          <a:prstGeom prst="straightConnector1">
            <a:avLst/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1910" name="Google Shape;1910;p193"/>
          <p:cNvSpPr txBox="1"/>
          <p:nvPr/>
        </p:nvSpPr>
        <p:spPr>
          <a:xfrm>
            <a:off x="2305050" y="2603500"/>
            <a:ext cx="127635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1160yds</a:t>
            </a:r>
            <a:endParaRPr sz="2400" b="1" i="1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1" name="Google Shape;1911;p193"/>
          <p:cNvSpPr txBox="1"/>
          <p:nvPr/>
        </p:nvSpPr>
        <p:spPr>
          <a:xfrm>
            <a:off x="685800" y="2693988"/>
            <a:ext cx="1347788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1460yds</a:t>
            </a:r>
            <a:endParaRPr sz="2400" b="1" i="1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2" name="Google Shape;1912;p193"/>
          <p:cNvSpPr txBox="1"/>
          <p:nvPr/>
        </p:nvSpPr>
        <p:spPr>
          <a:xfrm>
            <a:off x="2701925" y="3227388"/>
            <a:ext cx="1184275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500yds</a:t>
            </a:r>
            <a:endParaRPr sz="2400" b="1" i="1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3" name="Google Shape;1913;p193"/>
          <p:cNvSpPr txBox="1"/>
          <p:nvPr/>
        </p:nvSpPr>
        <p:spPr>
          <a:xfrm>
            <a:off x="719138" y="4098925"/>
            <a:ext cx="1185862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500yds</a:t>
            </a:r>
            <a:endParaRPr sz="2400" b="1" i="1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4" name="Google Shape;1914;p193"/>
          <p:cNvSpPr txBox="1"/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Practice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15" name="Google Shape;1915;p193"/>
          <p:cNvSpPr txBox="1"/>
          <p:nvPr/>
        </p:nvSpPr>
        <p:spPr>
          <a:xfrm>
            <a:off x="2754313" y="1582738"/>
            <a:ext cx="68580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D2</a:t>
            </a:r>
            <a:endParaRPr/>
          </a:p>
        </p:txBody>
      </p:sp>
      <p:sp>
        <p:nvSpPr>
          <p:cNvPr id="1916" name="Google Shape;1916;p193"/>
          <p:cNvSpPr txBox="1"/>
          <p:nvPr/>
        </p:nvSpPr>
        <p:spPr>
          <a:xfrm>
            <a:off x="2844800" y="3792538"/>
            <a:ext cx="68580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D1</a:t>
            </a:r>
            <a:endParaRPr/>
          </a:p>
        </p:txBody>
      </p:sp>
      <p:sp>
        <p:nvSpPr>
          <p:cNvPr id="1917" name="Google Shape;1917;p193"/>
          <p:cNvSpPr txBox="1"/>
          <p:nvPr/>
        </p:nvSpPr>
        <p:spPr>
          <a:xfrm>
            <a:off x="577850" y="3835400"/>
            <a:ext cx="68580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D3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Enabling Objectives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FA4319-C5AF-41B6-9523-BF750840E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642000"/>
              </p:ext>
            </p:extLst>
          </p:nvPr>
        </p:nvGraphicFramePr>
        <p:xfrm>
          <a:off x="152400" y="1752600"/>
          <a:ext cx="8781982" cy="45720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81982">
                  <a:extLst>
                    <a:ext uri="{9D8B030D-6E8A-4147-A177-3AD203B41FA5}">
                      <a16:colId xmlns:a16="http://schemas.microsoft.com/office/drawing/2014/main" val="460837169"/>
                    </a:ext>
                  </a:extLst>
                </a:gridCol>
              </a:tblGrid>
              <a:tr h="4572001"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1 - DEFINE Piloting.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2 - DESCRIBE the steps needed to prepare the plotting station.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3 - IDENTIFY the applicable records book needed to record plotting information.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4 - UNDERSTAND how to determine Gyrocompass Error.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5 - IDENTIFY the critical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watchstanders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needed to transition to restricted waters transit IAW the NAVDORM.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6 - DESCRIBE Visual Fix and demonstrate how a plotter fixes and labels a position using visual NAVAIDs.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7 - DESCRIBE RADAR Fix and demonstrate how a plotter fixes and labels a position using RADAR NAVAIDs.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8 - DESCRIBE COMPOSITE Fix and demonstrate how a plotter fixes and labels a position using both Visual and RADAR NAVAIDs.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9 - DESCRIBE GPS Fix and demonstrate how a plotter fixes and labels a position using GPS.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10 - DESCRIBE Estimated Position and demonstrate how a plotter fixes and labels it.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11 - DESCRIBE Running Fix and its application in piloting.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12 - EXPLAIN the required fix intervals IAW Table 3-A.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13 - DEFINE Dead Reckoning (DR).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14 - IDENTIFY the Six Rules of Dead Reckoning.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15 - DEMONSTRATE how to properly plot and label the course line and DR positions.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16 - DEFINE Set and Drift and demonstrate how to calculate it.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17 - DEFINE Course Made Good (CMG) and Speed Made Good (SMG) and demonstrate how to determine it.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18 - DESCRIBE Compensating Course and demonstrate how to determine it.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19 - DESCRIBE Correcting Course and demonstrate how to determine it.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99443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472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Questions?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835D5E-4AEF-48D3-8C6D-4C49494E2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1885775"/>
            <a:ext cx="7125256" cy="399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6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Record Books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FA4319-C5AF-41B6-9523-BF750840E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021362"/>
              </p:ext>
            </p:extLst>
          </p:nvPr>
        </p:nvGraphicFramePr>
        <p:xfrm>
          <a:off x="12066" y="1752600"/>
          <a:ext cx="9055734" cy="44500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055734">
                  <a:extLst>
                    <a:ext uri="{9D8B030D-6E8A-4147-A177-3AD203B41FA5}">
                      <a16:colId xmlns:a16="http://schemas.microsoft.com/office/drawing/2014/main" val="460837169"/>
                    </a:ext>
                  </a:extLst>
                </a:gridCol>
              </a:tblGrid>
              <a:tr h="4419600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-Chapter 6 of the NAVDORM covers all the record books, logs and forms needed for a US Navy warship. 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</a:t>
                      </a:r>
                      <a:r>
                        <a:rPr lang="en-US" sz="2000" u="sng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RADAR Navigation Log</a:t>
                      </a:r>
                      <a:r>
                        <a:rPr lang="en-US" sz="200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-Sometimes called a navigational fix log, is used whenever RADAR navigation is conducted.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</a:t>
                      </a:r>
                      <a:r>
                        <a:rPr lang="en-US" sz="2000" u="sng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Chart and Publications Corrections</a:t>
                      </a:r>
                      <a:r>
                        <a:rPr lang="en-US" sz="200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-record of all corrections required for the current allowance of NGA charts, DNCs, ENCs and publications established by the current edition of the Nautical Chart and Publications Allowance.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</a:t>
                      </a:r>
                      <a:r>
                        <a:rPr lang="en-US" sz="2000" u="sng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Notice to Mariners and Summary of Corrections</a:t>
                      </a:r>
                      <a:r>
                        <a:rPr lang="en-US" sz="200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-A series of publications that incorporates a historic record of corrections dating from the most recent edition date for NGA products back to July 1975.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198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150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Gyrocompass Error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FA4319-C5AF-41B6-9523-BF750840E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367872"/>
              </p:ext>
            </p:extLst>
          </p:nvPr>
        </p:nvGraphicFramePr>
        <p:xfrm>
          <a:off x="51753" y="1752600"/>
          <a:ext cx="4991842" cy="53644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991842">
                  <a:extLst>
                    <a:ext uri="{9D8B030D-6E8A-4147-A177-3AD203B41FA5}">
                      <a16:colId xmlns:a16="http://schemas.microsoft.com/office/drawing/2014/main" val="460837169"/>
                    </a:ext>
                  </a:extLst>
                </a:gridCol>
              </a:tblGrid>
              <a:tr h="4256998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sng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Gyrocompass</a:t>
                      </a:r>
                      <a:r>
                        <a:rPr lang="en-US" sz="160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-A non-magnetic compass based on a fast-spinning disc and the rotation of the Earth that finds true north.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-Used by bearing takers to take bearings to NAVAIDs.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-The total of all the combined errors of the gyrocompass is called </a:t>
                      </a:r>
                      <a:r>
                        <a:rPr lang="en-US" sz="1600" u="sng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Gyro Error</a:t>
                      </a:r>
                      <a:r>
                        <a:rPr lang="en-US" sz="160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 This error will affect the bearings taking during piloting.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-Expressed in East or West, just like variation and deviation.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-To find Gyro Error, compare the charted bearing to a known object from your position to the Gyrocompass bearing.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-If “Gyro is Best” Error is West, If “Gyro is Least” Error is East.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198505"/>
                  </a:ext>
                </a:extLst>
              </a:tr>
              <a:tr h="224053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74601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055D0EF-DFF8-4A75-9482-0C2865628D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488" y="2582629"/>
            <a:ext cx="3886312" cy="259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44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2_Default Design">
  <a:themeElements>
    <a:clrScheme name="">
      <a:dk1>
        <a:srgbClr val="0033CC"/>
      </a:dk1>
      <a:lt1>
        <a:srgbClr val="FFFFFF"/>
      </a:lt1>
      <a:dk2>
        <a:srgbClr val="0033CC"/>
      </a:dk2>
      <a:lt2>
        <a:srgbClr val="000000"/>
      </a:lt2>
      <a:accent1>
        <a:srgbClr val="0033CC"/>
      </a:accent1>
      <a:accent2>
        <a:srgbClr val="0033CC"/>
      </a:accent2>
      <a:accent3>
        <a:srgbClr val="FFFFFF"/>
      </a:accent3>
      <a:accent4>
        <a:srgbClr val="002AAE"/>
      </a:accent4>
      <a:accent5>
        <a:srgbClr val="AAADE2"/>
      </a:accent5>
      <a:accent6>
        <a:srgbClr val="002DB9"/>
      </a:accent6>
      <a:hlink>
        <a:srgbClr val="FF0000"/>
      </a:hlink>
      <a:folHlink>
        <a:srgbClr val="0033CC"/>
      </a:folHlink>
    </a:clrScheme>
    <a:fontScheme name="2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8">
        <a:dk1>
          <a:srgbClr val="000000"/>
        </a:dk1>
        <a:lt1>
          <a:srgbClr val="FFFFFF"/>
        </a:lt1>
        <a:dk2>
          <a:srgbClr val="404040"/>
        </a:dk2>
        <a:lt2>
          <a:srgbClr val="000000"/>
        </a:lt2>
        <a:accent1>
          <a:srgbClr val="2F2F2F"/>
        </a:accent1>
        <a:accent2>
          <a:srgbClr val="5F5F5F"/>
        </a:accent2>
        <a:accent3>
          <a:srgbClr val="AFAFAF"/>
        </a:accent3>
        <a:accent4>
          <a:srgbClr val="DADADA"/>
        </a:accent4>
        <a:accent5>
          <a:srgbClr val="ADADAD"/>
        </a:accent5>
        <a:accent6>
          <a:srgbClr val="555555"/>
        </a:accent6>
        <a:hlink>
          <a:srgbClr val="727272"/>
        </a:hlink>
        <a:folHlink>
          <a:srgbClr val="8F8F8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63666</TotalTime>
  <Words>5236</Words>
  <Application>Microsoft Office PowerPoint</Application>
  <PresentationFormat>On-screen Show (4:3)</PresentationFormat>
  <Paragraphs>1046</Paragraphs>
  <Slides>76</Slides>
  <Notes>75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6" baseType="lpstr">
      <vt:lpstr>ＭＳ Ｐゴシック</vt:lpstr>
      <vt:lpstr>Arial</vt:lpstr>
      <vt:lpstr>Arial Narrow</vt:lpstr>
      <vt:lpstr>Calibri</vt:lpstr>
      <vt:lpstr>Courier New</vt:lpstr>
      <vt:lpstr>Noto Sans Symbols</vt:lpstr>
      <vt:lpstr>Times New Roman</vt:lpstr>
      <vt:lpstr>2_Default Design</vt:lpstr>
      <vt:lpstr>Office Theme</vt:lpstr>
      <vt:lpstr>Photo Editor Photo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Practice on Chartlet Plot the First Fix</vt:lpstr>
      <vt:lpstr>Practice on Chartlet Plot DR for First Fix</vt:lpstr>
      <vt:lpstr>Practice on Chartlet Plot DR for the First Fix</vt:lpstr>
      <vt:lpstr>Practice on Chartlet Plot the Second Fix and DR</vt:lpstr>
      <vt:lpstr>Practice on Chartlet Plot the Second Fix and DR</vt:lpstr>
      <vt:lpstr>Current Triangle</vt:lpstr>
      <vt:lpstr>Calculate Set and Drift</vt:lpstr>
      <vt:lpstr>Practice on Chartlet Calculate Set and Drift  for 0903 fix</vt:lpstr>
      <vt:lpstr>Practice on Chartlet Calculate Set and Drift  for 0903 fix</vt:lpstr>
      <vt:lpstr>Current Triangle</vt:lpstr>
      <vt:lpstr>Current Triangle</vt:lpstr>
      <vt:lpstr>Calculate CMG and SMG</vt:lpstr>
      <vt:lpstr>Practice on Chartlet Calculate CMG/SMG  for 0903 fix</vt:lpstr>
      <vt:lpstr>Practice on Chartlet  Plot 3rd Fix and DR</vt:lpstr>
      <vt:lpstr>Practice on Chartlet  Plot 3rd Fix and DR</vt:lpstr>
      <vt:lpstr>Practice on Chartlet  Plot 4th Fix</vt:lpstr>
      <vt:lpstr>Practice on Chartlet  Plot 4th Fix</vt:lpstr>
      <vt:lpstr>Practice on Chartlet  Calculate Set and Drift</vt:lpstr>
      <vt:lpstr>Practice on Chartlet  Calculate CMG and SMG</vt:lpstr>
      <vt:lpstr>Practice on Chartlet  Estimate your Position at 0912</vt:lpstr>
      <vt:lpstr>What should you do?</vt:lpstr>
      <vt:lpstr>PowerPoint Presentation</vt:lpstr>
      <vt:lpstr>PowerPoint Presentation</vt:lpstr>
      <vt:lpstr>PowerPoint Presentation</vt:lpstr>
      <vt:lpstr>PowerPoint Presentation</vt:lpstr>
      <vt:lpstr>Compensating Course</vt:lpstr>
      <vt:lpstr>Correcting Course</vt:lpstr>
      <vt:lpstr>Correcting Course</vt:lpstr>
      <vt:lpstr>PowerPoint Presentation</vt:lpstr>
      <vt:lpstr>PowerPoint Presentation</vt:lpstr>
      <vt:lpstr>PowerPoint Presentation</vt:lpstr>
    </vt:vector>
  </TitlesOfParts>
  <Company>USNA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Commissioning / Graduation</dc:title>
  <dc:creator>Maintenance</dc:creator>
  <cp:lastModifiedBy>Wilhelm, Robert G LT USN USNA Annapolis</cp:lastModifiedBy>
  <cp:revision>2283</cp:revision>
  <cp:lastPrinted>2021-08-23T23:35:31Z</cp:lastPrinted>
  <dcterms:created xsi:type="dcterms:W3CDTF">2008-08-04T12:05:44Z</dcterms:created>
  <dcterms:modified xsi:type="dcterms:W3CDTF">2023-05-31T18:54:59Z</dcterms:modified>
</cp:coreProperties>
</file>